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4"/>
  </p:notesMasterIdLst>
  <p:handoutMasterIdLst>
    <p:handoutMasterId r:id="rId35"/>
  </p:handoutMasterIdLst>
  <p:sldIdLst>
    <p:sldId id="260" r:id="rId5"/>
    <p:sldId id="282" r:id="rId6"/>
    <p:sldId id="307" r:id="rId7"/>
    <p:sldId id="311" r:id="rId8"/>
    <p:sldId id="313" r:id="rId9"/>
    <p:sldId id="315" r:id="rId10"/>
    <p:sldId id="322" r:id="rId11"/>
    <p:sldId id="326" r:id="rId12"/>
    <p:sldId id="306" r:id="rId13"/>
    <p:sldId id="286" r:id="rId14"/>
    <p:sldId id="284" r:id="rId15"/>
    <p:sldId id="287" r:id="rId16"/>
    <p:sldId id="302" r:id="rId17"/>
    <p:sldId id="288" r:id="rId18"/>
    <p:sldId id="289" r:id="rId19"/>
    <p:sldId id="303" r:id="rId20"/>
    <p:sldId id="290" r:id="rId21"/>
    <p:sldId id="291" r:id="rId22"/>
    <p:sldId id="304" r:id="rId23"/>
    <p:sldId id="292" r:id="rId24"/>
    <p:sldId id="293" r:id="rId25"/>
    <p:sldId id="294" r:id="rId26"/>
    <p:sldId id="295" r:id="rId27"/>
    <p:sldId id="305" r:id="rId28"/>
    <p:sldId id="296" r:id="rId29"/>
    <p:sldId id="327" r:id="rId30"/>
    <p:sldId id="297" r:id="rId31"/>
    <p:sldId id="298" r:id="rId32"/>
    <p:sldId id="324" r:id="rId33"/>
  </p:sldIdLst>
  <p:sldSz cx="9144000" cy="6858000" type="screen4x3"/>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9999FF"/>
    <a:srgbClr val="D1D3D4"/>
    <a:srgbClr val="005387"/>
    <a:srgbClr val="1A3654"/>
    <a:srgbClr val="58595B"/>
    <a:srgbClr val="4F8ABE"/>
    <a:srgbClr val="B0BF27"/>
    <a:srgbClr val="574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1" autoAdjust="0"/>
    <p:restoredTop sz="90441" autoAdjust="0"/>
  </p:normalViewPr>
  <p:slideViewPr>
    <p:cSldViewPr>
      <p:cViewPr varScale="1">
        <p:scale>
          <a:sx n="81" d="100"/>
          <a:sy n="81" d="100"/>
        </p:scale>
        <p:origin x="396"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AD5FEA-F677-46AC-AF50-DB8E6B2554C3}" type="doc">
      <dgm:prSet loTypeId="urn:microsoft.com/office/officeart/2005/8/layout/cycle8" loCatId="cycle" qsTypeId="urn:microsoft.com/office/officeart/2005/8/quickstyle/3d1" qsCatId="3D" csTypeId="urn:microsoft.com/office/officeart/2005/8/colors/accent1_4" csCatId="accent1" phldr="1"/>
      <dgm:spPr/>
    </dgm:pt>
    <dgm:pt modelId="{2B1E6375-7F65-49B4-B301-2ACA81AA9DBC}">
      <dgm:prSet phldrT="[Text]" custT="1"/>
      <dgm:spPr/>
      <dgm:t>
        <a:bodyPr lIns="182880" tIns="0" rIns="0" anchor="t"/>
        <a:lstStyle/>
        <a:p>
          <a:pPr algn="ctr"/>
          <a:r>
            <a:rPr lang="mn-MN" sz="1800" b="1" dirty="0" smtClean="0">
              <a:latin typeface="Cambria" panose="02040503050406030204" pitchFamily="18" charset="0"/>
            </a:rPr>
            <a:t>Дээж бэлтгэлийн багц</a:t>
          </a:r>
          <a:endParaRPr lang="en-US" sz="1800" dirty="0">
            <a:latin typeface="Cambria" panose="02040503050406030204" pitchFamily="18" charset="0"/>
          </a:endParaRPr>
        </a:p>
      </dgm:t>
    </dgm:pt>
    <dgm:pt modelId="{A6DF669E-8C84-491B-9644-7E35C2EAF0D6}" type="parTrans" cxnId="{F7EE95B1-382E-4882-B299-8F2A88B76A78}">
      <dgm:prSet/>
      <dgm:spPr/>
      <dgm:t>
        <a:bodyPr/>
        <a:lstStyle/>
        <a:p>
          <a:endParaRPr lang="en-US"/>
        </a:p>
      </dgm:t>
    </dgm:pt>
    <dgm:pt modelId="{093E7C05-7D90-49A0-9672-6C2D216FD921}" type="sibTrans" cxnId="{F7EE95B1-382E-4882-B299-8F2A88B76A78}">
      <dgm:prSet/>
      <dgm:spPr/>
      <dgm:t>
        <a:bodyPr/>
        <a:lstStyle/>
        <a:p>
          <a:endParaRPr lang="en-US"/>
        </a:p>
      </dgm:t>
    </dgm:pt>
    <dgm:pt modelId="{D08AA627-7A87-4822-94F8-E6D0FD6D8DAF}">
      <dgm:prSet custT="1"/>
      <dgm:spPr/>
      <dgm:t>
        <a:bodyPr/>
        <a:lstStyle/>
        <a:p>
          <a:r>
            <a:rPr lang="mn-MN" sz="1400" b="1" dirty="0" smtClean="0">
              <a:latin typeface="Cambria" panose="02040503050406030204" pitchFamily="18" charset="0"/>
            </a:rPr>
            <a:t>Хүдрийн дээжийн Эзлэхүүн жин ба Харьцангуй нягт</a:t>
          </a:r>
          <a:endParaRPr lang="en-AU" sz="1400" dirty="0">
            <a:latin typeface="Cambria" panose="02040503050406030204" pitchFamily="18" charset="0"/>
          </a:endParaRPr>
        </a:p>
      </dgm:t>
    </dgm:pt>
    <dgm:pt modelId="{A9E68190-007E-4722-8FDC-6F3F3B34FEEE}" type="parTrans" cxnId="{AA584F64-A7DD-46DC-BC95-F9DB524D5BD4}">
      <dgm:prSet/>
      <dgm:spPr/>
      <dgm:t>
        <a:bodyPr/>
        <a:lstStyle/>
        <a:p>
          <a:endParaRPr lang="en-US"/>
        </a:p>
      </dgm:t>
    </dgm:pt>
    <dgm:pt modelId="{B608F91A-EAB0-4F0D-95AB-34308E478EC3}" type="sibTrans" cxnId="{AA584F64-A7DD-46DC-BC95-F9DB524D5BD4}">
      <dgm:prSet/>
      <dgm:spPr/>
      <dgm:t>
        <a:bodyPr/>
        <a:lstStyle/>
        <a:p>
          <a:endParaRPr lang="en-US"/>
        </a:p>
      </dgm:t>
    </dgm:pt>
    <dgm:pt modelId="{E51C017E-8DC2-4192-B400-0A384ACC76FC}">
      <dgm:prSet custT="1"/>
      <dgm:spPr/>
      <dgm:t>
        <a:bodyPr lIns="0" tIns="0" rIns="0" bIns="0" anchor="t"/>
        <a:lstStyle/>
        <a:p>
          <a:pPr algn="ctr"/>
          <a:r>
            <a:rPr lang="mn-MN" sz="1400" b="1" dirty="0" smtClean="0">
              <a:latin typeface="Cambria" panose="02040503050406030204" pitchFamily="18" charset="0"/>
            </a:rPr>
            <a:t>Төрөл бүрийн шигшүүрийн шинжилгээ</a:t>
          </a:r>
          <a:endParaRPr lang="en-AU" sz="1400" dirty="0">
            <a:latin typeface="Cambria" panose="02040503050406030204" pitchFamily="18" charset="0"/>
          </a:endParaRPr>
        </a:p>
      </dgm:t>
    </dgm:pt>
    <dgm:pt modelId="{64CA1A5F-7C5B-40E8-BFEE-C7C82FEF1661}" type="parTrans" cxnId="{17FB0175-DA71-4798-B33C-087F11F3D755}">
      <dgm:prSet/>
      <dgm:spPr/>
      <dgm:t>
        <a:bodyPr/>
        <a:lstStyle/>
        <a:p>
          <a:endParaRPr lang="en-US"/>
        </a:p>
      </dgm:t>
    </dgm:pt>
    <dgm:pt modelId="{CA188B5C-86B6-4691-8CA3-AA3C2D477A4F}" type="sibTrans" cxnId="{17FB0175-DA71-4798-B33C-087F11F3D755}">
      <dgm:prSet/>
      <dgm:spPr/>
      <dgm:t>
        <a:bodyPr/>
        <a:lstStyle/>
        <a:p>
          <a:endParaRPr lang="en-US"/>
        </a:p>
      </dgm:t>
    </dgm:pt>
    <dgm:pt modelId="{7152F5AA-7B20-44D2-B86F-3C4E03DC69F5}">
      <dgm:prSet custT="1"/>
      <dgm:spPr/>
      <dgm:t>
        <a:bodyPr tIns="91440" rIns="274320"/>
        <a:lstStyle/>
        <a:p>
          <a:pPr algn="ctr"/>
          <a:r>
            <a:rPr lang="mn-MN" sz="1400" b="1" dirty="0" smtClean="0">
              <a:latin typeface="Cambria" panose="02040503050406030204" pitchFamily="18" charset="0"/>
            </a:rPr>
            <a:t>Спектрийн минералоги</a:t>
          </a:r>
          <a:r>
            <a:rPr lang="en-AU" sz="1400" b="1" dirty="0" smtClean="0">
              <a:latin typeface="Cambria" panose="02040503050406030204" pitchFamily="18" charset="0"/>
            </a:rPr>
            <a:t> </a:t>
          </a:r>
          <a:endParaRPr lang="en-AU" sz="1400" dirty="0">
            <a:latin typeface="Cambria" panose="02040503050406030204" pitchFamily="18" charset="0"/>
          </a:endParaRPr>
        </a:p>
      </dgm:t>
    </dgm:pt>
    <dgm:pt modelId="{DA023B99-2D79-4EBE-B145-B595DE042955}" type="sibTrans" cxnId="{A1EC12F7-D29D-4808-A6D1-54FA1C514648}">
      <dgm:prSet/>
      <dgm:spPr/>
      <dgm:t>
        <a:bodyPr/>
        <a:lstStyle/>
        <a:p>
          <a:endParaRPr lang="en-US"/>
        </a:p>
      </dgm:t>
    </dgm:pt>
    <dgm:pt modelId="{4FBD2BCE-C5C5-4D29-B6D9-BADCC0D92FC1}" type="parTrans" cxnId="{A1EC12F7-D29D-4808-A6D1-54FA1C514648}">
      <dgm:prSet/>
      <dgm:spPr/>
      <dgm:t>
        <a:bodyPr/>
        <a:lstStyle/>
        <a:p>
          <a:endParaRPr lang="en-US"/>
        </a:p>
      </dgm:t>
    </dgm:pt>
    <dgm:pt modelId="{213282F5-C464-4D13-90FF-731D7B889BCD}">
      <dgm:prSet custT="1"/>
      <dgm:spPr/>
      <dgm:t>
        <a:bodyPr lIns="306000" tIns="0" rIns="0" bIns="108000" anchor="b"/>
        <a:lstStyle/>
        <a:p>
          <a:pPr algn="ctr"/>
          <a:r>
            <a:rPr lang="mn-MN" sz="1400" b="1" dirty="0" smtClean="0">
              <a:latin typeface="Cambria" panose="02040503050406030204" pitchFamily="18" charset="0"/>
            </a:rPr>
            <a:t>Кернийн дээжийн шинжилгээ</a:t>
          </a:r>
        </a:p>
        <a:p>
          <a:pPr algn="ctr"/>
          <a:r>
            <a:rPr lang="mn-MN" sz="1400" b="1" dirty="0" smtClean="0">
              <a:latin typeface="Cambria" panose="02040503050406030204" pitchFamily="18" charset="0"/>
            </a:rPr>
            <a:t>ба эрдсийн зураглал</a:t>
          </a:r>
          <a:endParaRPr lang="en-AU" sz="1400" b="1" dirty="0">
            <a:latin typeface="Cambria" panose="02040503050406030204" pitchFamily="18" charset="0"/>
          </a:endParaRPr>
        </a:p>
      </dgm:t>
    </dgm:pt>
    <dgm:pt modelId="{1E6CC323-987A-4EB7-9359-A0DC0B208787}" type="sibTrans" cxnId="{E96D9FF9-6443-4606-9866-D9C7DD5315FA}">
      <dgm:prSet/>
      <dgm:spPr/>
      <dgm:t>
        <a:bodyPr/>
        <a:lstStyle/>
        <a:p>
          <a:endParaRPr lang="en-US"/>
        </a:p>
      </dgm:t>
    </dgm:pt>
    <dgm:pt modelId="{820D196A-C29F-4A0C-AC69-2030536FD2AF}" type="parTrans" cxnId="{E96D9FF9-6443-4606-9866-D9C7DD5315FA}">
      <dgm:prSet/>
      <dgm:spPr/>
      <dgm:t>
        <a:bodyPr/>
        <a:lstStyle/>
        <a:p>
          <a:endParaRPr lang="en-US"/>
        </a:p>
      </dgm:t>
    </dgm:pt>
    <dgm:pt modelId="{C6497ECF-48DD-4698-8963-9A4D85C5317F}" type="pres">
      <dgm:prSet presAssocID="{06AD5FEA-F677-46AC-AF50-DB8E6B2554C3}" presName="compositeShape" presStyleCnt="0">
        <dgm:presLayoutVars>
          <dgm:chMax val="7"/>
          <dgm:dir/>
          <dgm:resizeHandles val="exact"/>
        </dgm:presLayoutVars>
      </dgm:prSet>
      <dgm:spPr/>
    </dgm:pt>
    <dgm:pt modelId="{1F80D71B-47FA-47CD-8E4F-EDB63267642C}" type="pres">
      <dgm:prSet presAssocID="{06AD5FEA-F677-46AC-AF50-DB8E6B2554C3}" presName="wedge1" presStyleLbl="node1" presStyleIdx="0" presStyleCnt="5"/>
      <dgm:spPr/>
      <dgm:t>
        <a:bodyPr/>
        <a:lstStyle/>
        <a:p>
          <a:endParaRPr lang="en-AU"/>
        </a:p>
      </dgm:t>
    </dgm:pt>
    <dgm:pt modelId="{F8A89858-D04F-40C7-9BFC-B378FA4298BE}" type="pres">
      <dgm:prSet presAssocID="{06AD5FEA-F677-46AC-AF50-DB8E6B2554C3}" presName="dummy1a" presStyleCnt="0"/>
      <dgm:spPr/>
    </dgm:pt>
    <dgm:pt modelId="{118580C1-7FCA-463C-91D5-4DCDBB05C051}" type="pres">
      <dgm:prSet presAssocID="{06AD5FEA-F677-46AC-AF50-DB8E6B2554C3}" presName="dummy1b" presStyleCnt="0"/>
      <dgm:spPr/>
    </dgm:pt>
    <dgm:pt modelId="{48AF34A1-37CE-4CEB-A405-22D8498FC62C}" type="pres">
      <dgm:prSet presAssocID="{06AD5FEA-F677-46AC-AF50-DB8E6B2554C3}" presName="wedge1Tx" presStyleLbl="node1" presStyleIdx="0" presStyleCnt="5">
        <dgm:presLayoutVars>
          <dgm:chMax val="0"/>
          <dgm:chPref val="0"/>
          <dgm:bulletEnabled val="1"/>
        </dgm:presLayoutVars>
      </dgm:prSet>
      <dgm:spPr/>
      <dgm:t>
        <a:bodyPr/>
        <a:lstStyle/>
        <a:p>
          <a:endParaRPr lang="en-AU"/>
        </a:p>
      </dgm:t>
    </dgm:pt>
    <dgm:pt modelId="{8B122AB0-8664-4B61-8C30-0CFD9AE3CB8E}" type="pres">
      <dgm:prSet presAssocID="{06AD5FEA-F677-46AC-AF50-DB8E6B2554C3}" presName="wedge2" presStyleLbl="node1" presStyleIdx="1" presStyleCnt="5"/>
      <dgm:spPr/>
      <dgm:t>
        <a:bodyPr/>
        <a:lstStyle/>
        <a:p>
          <a:endParaRPr lang="en-AU"/>
        </a:p>
      </dgm:t>
    </dgm:pt>
    <dgm:pt modelId="{4C71FFFB-B4D9-421A-85D2-74EFA73098D1}" type="pres">
      <dgm:prSet presAssocID="{06AD5FEA-F677-46AC-AF50-DB8E6B2554C3}" presName="dummy2a" presStyleCnt="0"/>
      <dgm:spPr/>
    </dgm:pt>
    <dgm:pt modelId="{5E6FDD8C-F3DF-4EB8-BC34-784AAF027611}" type="pres">
      <dgm:prSet presAssocID="{06AD5FEA-F677-46AC-AF50-DB8E6B2554C3}" presName="dummy2b" presStyleCnt="0"/>
      <dgm:spPr/>
    </dgm:pt>
    <dgm:pt modelId="{E6BDF4C7-7F17-4E0F-9653-D1A3F58E39E6}" type="pres">
      <dgm:prSet presAssocID="{06AD5FEA-F677-46AC-AF50-DB8E6B2554C3}" presName="wedge2Tx" presStyleLbl="node1" presStyleIdx="1" presStyleCnt="5">
        <dgm:presLayoutVars>
          <dgm:chMax val="0"/>
          <dgm:chPref val="0"/>
          <dgm:bulletEnabled val="1"/>
        </dgm:presLayoutVars>
      </dgm:prSet>
      <dgm:spPr/>
      <dgm:t>
        <a:bodyPr/>
        <a:lstStyle/>
        <a:p>
          <a:endParaRPr lang="en-AU"/>
        </a:p>
      </dgm:t>
    </dgm:pt>
    <dgm:pt modelId="{9D9F6691-8D01-4F5B-B92B-8E28A3514656}" type="pres">
      <dgm:prSet presAssocID="{06AD5FEA-F677-46AC-AF50-DB8E6B2554C3}" presName="wedge3" presStyleLbl="node1" presStyleIdx="2" presStyleCnt="5"/>
      <dgm:spPr/>
      <dgm:t>
        <a:bodyPr/>
        <a:lstStyle/>
        <a:p>
          <a:endParaRPr lang="en-AU"/>
        </a:p>
      </dgm:t>
    </dgm:pt>
    <dgm:pt modelId="{A013C7E0-E4C6-40BA-ABAE-A8E4B0022E23}" type="pres">
      <dgm:prSet presAssocID="{06AD5FEA-F677-46AC-AF50-DB8E6B2554C3}" presName="dummy3a" presStyleCnt="0"/>
      <dgm:spPr/>
    </dgm:pt>
    <dgm:pt modelId="{8B84D153-C1F3-4B54-9EB0-51D93797872D}" type="pres">
      <dgm:prSet presAssocID="{06AD5FEA-F677-46AC-AF50-DB8E6B2554C3}" presName="dummy3b" presStyleCnt="0"/>
      <dgm:spPr/>
    </dgm:pt>
    <dgm:pt modelId="{E3158C18-18CF-4B08-A1D6-F0B1FABD5026}" type="pres">
      <dgm:prSet presAssocID="{06AD5FEA-F677-46AC-AF50-DB8E6B2554C3}" presName="wedge3Tx" presStyleLbl="node1" presStyleIdx="2" presStyleCnt="5">
        <dgm:presLayoutVars>
          <dgm:chMax val="0"/>
          <dgm:chPref val="0"/>
          <dgm:bulletEnabled val="1"/>
        </dgm:presLayoutVars>
      </dgm:prSet>
      <dgm:spPr/>
      <dgm:t>
        <a:bodyPr/>
        <a:lstStyle/>
        <a:p>
          <a:endParaRPr lang="en-AU"/>
        </a:p>
      </dgm:t>
    </dgm:pt>
    <dgm:pt modelId="{956F585F-580E-426C-8C68-E1A1A9CCE53A}" type="pres">
      <dgm:prSet presAssocID="{06AD5FEA-F677-46AC-AF50-DB8E6B2554C3}" presName="wedge4" presStyleLbl="node1" presStyleIdx="3" presStyleCnt="5"/>
      <dgm:spPr/>
      <dgm:t>
        <a:bodyPr/>
        <a:lstStyle/>
        <a:p>
          <a:endParaRPr lang="en-AU"/>
        </a:p>
      </dgm:t>
    </dgm:pt>
    <dgm:pt modelId="{59B63F32-D473-41DF-A77C-688360A9346F}" type="pres">
      <dgm:prSet presAssocID="{06AD5FEA-F677-46AC-AF50-DB8E6B2554C3}" presName="dummy4a" presStyleCnt="0"/>
      <dgm:spPr/>
    </dgm:pt>
    <dgm:pt modelId="{23CAEDCF-3C49-45C4-80A6-2F191DCA5268}" type="pres">
      <dgm:prSet presAssocID="{06AD5FEA-F677-46AC-AF50-DB8E6B2554C3}" presName="dummy4b" presStyleCnt="0"/>
      <dgm:spPr/>
    </dgm:pt>
    <dgm:pt modelId="{5FD0B558-7E61-4603-92D3-43E4B97006C6}" type="pres">
      <dgm:prSet presAssocID="{06AD5FEA-F677-46AC-AF50-DB8E6B2554C3}" presName="wedge4Tx" presStyleLbl="node1" presStyleIdx="3" presStyleCnt="5">
        <dgm:presLayoutVars>
          <dgm:chMax val="0"/>
          <dgm:chPref val="0"/>
          <dgm:bulletEnabled val="1"/>
        </dgm:presLayoutVars>
      </dgm:prSet>
      <dgm:spPr/>
      <dgm:t>
        <a:bodyPr/>
        <a:lstStyle/>
        <a:p>
          <a:endParaRPr lang="en-AU"/>
        </a:p>
      </dgm:t>
    </dgm:pt>
    <dgm:pt modelId="{04D9A876-F603-4520-8DAA-5C4EE513A5C4}" type="pres">
      <dgm:prSet presAssocID="{06AD5FEA-F677-46AC-AF50-DB8E6B2554C3}" presName="wedge5" presStyleLbl="node1" presStyleIdx="4" presStyleCnt="5"/>
      <dgm:spPr/>
      <dgm:t>
        <a:bodyPr/>
        <a:lstStyle/>
        <a:p>
          <a:endParaRPr lang="en-AU"/>
        </a:p>
      </dgm:t>
    </dgm:pt>
    <dgm:pt modelId="{EABC81F2-63C3-4551-BAD2-E06A94507A95}" type="pres">
      <dgm:prSet presAssocID="{06AD5FEA-F677-46AC-AF50-DB8E6B2554C3}" presName="dummy5a" presStyleCnt="0"/>
      <dgm:spPr/>
    </dgm:pt>
    <dgm:pt modelId="{9A050D7C-DA19-4B7D-9152-0CFE246BDD8E}" type="pres">
      <dgm:prSet presAssocID="{06AD5FEA-F677-46AC-AF50-DB8E6B2554C3}" presName="dummy5b" presStyleCnt="0"/>
      <dgm:spPr/>
    </dgm:pt>
    <dgm:pt modelId="{9DFEFDA5-12E3-429E-BF20-BA1C56DABB58}" type="pres">
      <dgm:prSet presAssocID="{06AD5FEA-F677-46AC-AF50-DB8E6B2554C3}" presName="wedge5Tx" presStyleLbl="node1" presStyleIdx="4" presStyleCnt="5">
        <dgm:presLayoutVars>
          <dgm:chMax val="0"/>
          <dgm:chPref val="0"/>
          <dgm:bulletEnabled val="1"/>
        </dgm:presLayoutVars>
      </dgm:prSet>
      <dgm:spPr/>
      <dgm:t>
        <a:bodyPr/>
        <a:lstStyle/>
        <a:p>
          <a:endParaRPr lang="en-AU"/>
        </a:p>
      </dgm:t>
    </dgm:pt>
    <dgm:pt modelId="{E59A3024-0CD0-40DC-8EAE-536E71AF7801}" type="pres">
      <dgm:prSet presAssocID="{093E7C05-7D90-49A0-9672-6C2D216FD921}" presName="arrowWedge1" presStyleLbl="fgSibTrans2D1" presStyleIdx="0" presStyleCnt="5"/>
      <dgm:spPr/>
    </dgm:pt>
    <dgm:pt modelId="{94ACC2AD-52F9-4CF0-8741-2DE9EB64A452}" type="pres">
      <dgm:prSet presAssocID="{1E6CC323-987A-4EB7-9359-A0DC0B208787}" presName="arrowWedge2" presStyleLbl="fgSibTrans2D1" presStyleIdx="1" presStyleCnt="5"/>
      <dgm:spPr/>
    </dgm:pt>
    <dgm:pt modelId="{629FBC7F-3D1B-4E5D-8EB3-9047839EE7AE}" type="pres">
      <dgm:prSet presAssocID="{B608F91A-EAB0-4F0D-95AB-34308E478EC3}" presName="arrowWedge3" presStyleLbl="fgSibTrans2D1" presStyleIdx="2" presStyleCnt="5"/>
      <dgm:spPr/>
    </dgm:pt>
    <dgm:pt modelId="{7B85CB2C-BC46-41DA-860E-E83D4DCB69B6}" type="pres">
      <dgm:prSet presAssocID="{DA023B99-2D79-4EBE-B145-B595DE042955}" presName="arrowWedge4" presStyleLbl="fgSibTrans2D1" presStyleIdx="3" presStyleCnt="5"/>
      <dgm:spPr/>
    </dgm:pt>
    <dgm:pt modelId="{24D2C46E-2642-4C04-BAE4-52B5AB08B482}" type="pres">
      <dgm:prSet presAssocID="{CA188B5C-86B6-4691-8CA3-AA3C2D477A4F}" presName="arrowWedge5" presStyleLbl="fgSibTrans2D1" presStyleIdx="4" presStyleCnt="5"/>
      <dgm:spPr/>
    </dgm:pt>
  </dgm:ptLst>
  <dgm:cxnLst>
    <dgm:cxn modelId="{570F5530-14A4-4B8D-A01E-FFB9BBBE3A84}" type="presOf" srcId="{7152F5AA-7B20-44D2-B86F-3C4E03DC69F5}" destId="{956F585F-580E-426C-8C68-E1A1A9CCE53A}" srcOrd="0" destOrd="0" presId="urn:microsoft.com/office/officeart/2005/8/layout/cycle8"/>
    <dgm:cxn modelId="{E96D9FF9-6443-4606-9866-D9C7DD5315FA}" srcId="{06AD5FEA-F677-46AC-AF50-DB8E6B2554C3}" destId="{213282F5-C464-4D13-90FF-731D7B889BCD}" srcOrd="1" destOrd="0" parTransId="{820D196A-C29F-4A0C-AC69-2030536FD2AF}" sibTransId="{1E6CC323-987A-4EB7-9359-A0DC0B208787}"/>
    <dgm:cxn modelId="{AA584F64-A7DD-46DC-BC95-F9DB524D5BD4}" srcId="{06AD5FEA-F677-46AC-AF50-DB8E6B2554C3}" destId="{D08AA627-7A87-4822-94F8-E6D0FD6D8DAF}" srcOrd="2" destOrd="0" parTransId="{A9E68190-007E-4722-8FDC-6F3F3B34FEEE}" sibTransId="{B608F91A-EAB0-4F0D-95AB-34308E478EC3}"/>
    <dgm:cxn modelId="{A1EC12F7-D29D-4808-A6D1-54FA1C514648}" srcId="{06AD5FEA-F677-46AC-AF50-DB8E6B2554C3}" destId="{7152F5AA-7B20-44D2-B86F-3C4E03DC69F5}" srcOrd="3" destOrd="0" parTransId="{4FBD2BCE-C5C5-4D29-B6D9-BADCC0D92FC1}" sibTransId="{DA023B99-2D79-4EBE-B145-B595DE042955}"/>
    <dgm:cxn modelId="{82752B21-607F-400C-8493-3A792F292661}" type="presOf" srcId="{7152F5AA-7B20-44D2-B86F-3C4E03DC69F5}" destId="{5FD0B558-7E61-4603-92D3-43E4B97006C6}" srcOrd="1" destOrd="0" presId="urn:microsoft.com/office/officeart/2005/8/layout/cycle8"/>
    <dgm:cxn modelId="{165089DA-A02F-4803-B708-9E82C849D852}" type="presOf" srcId="{E51C017E-8DC2-4192-B400-0A384ACC76FC}" destId="{04D9A876-F603-4520-8DAA-5C4EE513A5C4}" srcOrd="0" destOrd="0" presId="urn:microsoft.com/office/officeart/2005/8/layout/cycle8"/>
    <dgm:cxn modelId="{61E69CF2-4159-4343-B1A3-1183F4AE06B8}" type="presOf" srcId="{06AD5FEA-F677-46AC-AF50-DB8E6B2554C3}" destId="{C6497ECF-48DD-4698-8963-9A4D85C5317F}" srcOrd="0" destOrd="0" presId="urn:microsoft.com/office/officeart/2005/8/layout/cycle8"/>
    <dgm:cxn modelId="{240510B5-F78B-497C-8874-DC09F21B1D72}" type="presOf" srcId="{2B1E6375-7F65-49B4-B301-2ACA81AA9DBC}" destId="{48AF34A1-37CE-4CEB-A405-22D8498FC62C}" srcOrd="1" destOrd="0" presId="urn:microsoft.com/office/officeart/2005/8/layout/cycle8"/>
    <dgm:cxn modelId="{17FB0175-DA71-4798-B33C-087F11F3D755}" srcId="{06AD5FEA-F677-46AC-AF50-DB8E6B2554C3}" destId="{E51C017E-8DC2-4192-B400-0A384ACC76FC}" srcOrd="4" destOrd="0" parTransId="{64CA1A5F-7C5B-40E8-BFEE-C7C82FEF1661}" sibTransId="{CA188B5C-86B6-4691-8CA3-AA3C2D477A4F}"/>
    <dgm:cxn modelId="{0A2E85B4-ADA6-4DC7-B497-82BAE932F6D6}" type="presOf" srcId="{D08AA627-7A87-4822-94F8-E6D0FD6D8DAF}" destId="{9D9F6691-8D01-4F5B-B92B-8E28A3514656}" srcOrd="0" destOrd="0" presId="urn:microsoft.com/office/officeart/2005/8/layout/cycle8"/>
    <dgm:cxn modelId="{7DC66ED2-DDEF-4418-9DE6-BB642CE1C536}" type="presOf" srcId="{E51C017E-8DC2-4192-B400-0A384ACC76FC}" destId="{9DFEFDA5-12E3-429E-BF20-BA1C56DABB58}" srcOrd="1" destOrd="0" presId="urn:microsoft.com/office/officeart/2005/8/layout/cycle8"/>
    <dgm:cxn modelId="{A5F6E592-32EB-4C89-B28B-5BE82EC34039}" type="presOf" srcId="{2B1E6375-7F65-49B4-B301-2ACA81AA9DBC}" destId="{1F80D71B-47FA-47CD-8E4F-EDB63267642C}" srcOrd="0" destOrd="0" presId="urn:microsoft.com/office/officeart/2005/8/layout/cycle8"/>
    <dgm:cxn modelId="{F7EE95B1-382E-4882-B299-8F2A88B76A78}" srcId="{06AD5FEA-F677-46AC-AF50-DB8E6B2554C3}" destId="{2B1E6375-7F65-49B4-B301-2ACA81AA9DBC}" srcOrd="0" destOrd="0" parTransId="{A6DF669E-8C84-491B-9644-7E35C2EAF0D6}" sibTransId="{093E7C05-7D90-49A0-9672-6C2D216FD921}"/>
    <dgm:cxn modelId="{35C1312B-68F9-421D-A43D-EFA55E5B6ECC}" type="presOf" srcId="{213282F5-C464-4D13-90FF-731D7B889BCD}" destId="{E6BDF4C7-7F17-4E0F-9653-D1A3F58E39E6}" srcOrd="1" destOrd="0" presId="urn:microsoft.com/office/officeart/2005/8/layout/cycle8"/>
    <dgm:cxn modelId="{D737DFA0-30A9-425F-9BA7-493AD12D1FE7}" type="presOf" srcId="{D08AA627-7A87-4822-94F8-E6D0FD6D8DAF}" destId="{E3158C18-18CF-4B08-A1D6-F0B1FABD5026}" srcOrd="1" destOrd="0" presId="urn:microsoft.com/office/officeart/2005/8/layout/cycle8"/>
    <dgm:cxn modelId="{F199D9BA-F5EA-4B3A-B231-0B232E2BDF56}" type="presOf" srcId="{213282F5-C464-4D13-90FF-731D7B889BCD}" destId="{8B122AB0-8664-4B61-8C30-0CFD9AE3CB8E}" srcOrd="0" destOrd="0" presId="urn:microsoft.com/office/officeart/2005/8/layout/cycle8"/>
    <dgm:cxn modelId="{DB502B20-FC1C-49A8-B9B2-9F2D27049606}" type="presParOf" srcId="{C6497ECF-48DD-4698-8963-9A4D85C5317F}" destId="{1F80D71B-47FA-47CD-8E4F-EDB63267642C}" srcOrd="0" destOrd="0" presId="urn:microsoft.com/office/officeart/2005/8/layout/cycle8"/>
    <dgm:cxn modelId="{C935B552-D0C1-4B1C-B706-F656D48EDA31}" type="presParOf" srcId="{C6497ECF-48DD-4698-8963-9A4D85C5317F}" destId="{F8A89858-D04F-40C7-9BFC-B378FA4298BE}" srcOrd="1" destOrd="0" presId="urn:microsoft.com/office/officeart/2005/8/layout/cycle8"/>
    <dgm:cxn modelId="{A46B6FFB-82B6-4C4B-BCBE-62FB14E84C05}" type="presParOf" srcId="{C6497ECF-48DD-4698-8963-9A4D85C5317F}" destId="{118580C1-7FCA-463C-91D5-4DCDBB05C051}" srcOrd="2" destOrd="0" presId="urn:microsoft.com/office/officeart/2005/8/layout/cycle8"/>
    <dgm:cxn modelId="{1FBD4B1D-D668-44C6-878C-4AA7EACB59BF}" type="presParOf" srcId="{C6497ECF-48DD-4698-8963-9A4D85C5317F}" destId="{48AF34A1-37CE-4CEB-A405-22D8498FC62C}" srcOrd="3" destOrd="0" presId="urn:microsoft.com/office/officeart/2005/8/layout/cycle8"/>
    <dgm:cxn modelId="{76622DA1-0006-4F04-B6AA-4B58EB881C9B}" type="presParOf" srcId="{C6497ECF-48DD-4698-8963-9A4D85C5317F}" destId="{8B122AB0-8664-4B61-8C30-0CFD9AE3CB8E}" srcOrd="4" destOrd="0" presId="urn:microsoft.com/office/officeart/2005/8/layout/cycle8"/>
    <dgm:cxn modelId="{22C2D749-F1C5-4B66-A7E8-44E39379D843}" type="presParOf" srcId="{C6497ECF-48DD-4698-8963-9A4D85C5317F}" destId="{4C71FFFB-B4D9-421A-85D2-74EFA73098D1}" srcOrd="5" destOrd="0" presId="urn:microsoft.com/office/officeart/2005/8/layout/cycle8"/>
    <dgm:cxn modelId="{FCBCC30A-46F5-4395-B715-9503B8B2887E}" type="presParOf" srcId="{C6497ECF-48DD-4698-8963-9A4D85C5317F}" destId="{5E6FDD8C-F3DF-4EB8-BC34-784AAF027611}" srcOrd="6" destOrd="0" presId="urn:microsoft.com/office/officeart/2005/8/layout/cycle8"/>
    <dgm:cxn modelId="{3E653393-00D5-434B-8CE6-5EBEAB07E84A}" type="presParOf" srcId="{C6497ECF-48DD-4698-8963-9A4D85C5317F}" destId="{E6BDF4C7-7F17-4E0F-9653-D1A3F58E39E6}" srcOrd="7" destOrd="0" presId="urn:microsoft.com/office/officeart/2005/8/layout/cycle8"/>
    <dgm:cxn modelId="{F3D7F809-7B19-493A-91B7-7C25452DFED8}" type="presParOf" srcId="{C6497ECF-48DD-4698-8963-9A4D85C5317F}" destId="{9D9F6691-8D01-4F5B-B92B-8E28A3514656}" srcOrd="8" destOrd="0" presId="urn:microsoft.com/office/officeart/2005/8/layout/cycle8"/>
    <dgm:cxn modelId="{5746CF26-0935-41C4-A24D-A5FF05470A51}" type="presParOf" srcId="{C6497ECF-48DD-4698-8963-9A4D85C5317F}" destId="{A013C7E0-E4C6-40BA-ABAE-A8E4B0022E23}" srcOrd="9" destOrd="0" presId="urn:microsoft.com/office/officeart/2005/8/layout/cycle8"/>
    <dgm:cxn modelId="{4375168A-23A7-4F66-998E-5058E49E2D12}" type="presParOf" srcId="{C6497ECF-48DD-4698-8963-9A4D85C5317F}" destId="{8B84D153-C1F3-4B54-9EB0-51D93797872D}" srcOrd="10" destOrd="0" presId="urn:microsoft.com/office/officeart/2005/8/layout/cycle8"/>
    <dgm:cxn modelId="{489230D4-066B-4F37-B0E7-A1ACDD7685FE}" type="presParOf" srcId="{C6497ECF-48DD-4698-8963-9A4D85C5317F}" destId="{E3158C18-18CF-4B08-A1D6-F0B1FABD5026}" srcOrd="11" destOrd="0" presId="urn:microsoft.com/office/officeart/2005/8/layout/cycle8"/>
    <dgm:cxn modelId="{7546A6B8-5B85-4F8F-8E7E-38630B66A003}" type="presParOf" srcId="{C6497ECF-48DD-4698-8963-9A4D85C5317F}" destId="{956F585F-580E-426C-8C68-E1A1A9CCE53A}" srcOrd="12" destOrd="0" presId="urn:microsoft.com/office/officeart/2005/8/layout/cycle8"/>
    <dgm:cxn modelId="{588F922F-AA73-47E5-9127-A73CF40420E6}" type="presParOf" srcId="{C6497ECF-48DD-4698-8963-9A4D85C5317F}" destId="{59B63F32-D473-41DF-A77C-688360A9346F}" srcOrd="13" destOrd="0" presId="urn:microsoft.com/office/officeart/2005/8/layout/cycle8"/>
    <dgm:cxn modelId="{0132DC96-88C7-496E-9200-1D3C23352BE9}" type="presParOf" srcId="{C6497ECF-48DD-4698-8963-9A4D85C5317F}" destId="{23CAEDCF-3C49-45C4-80A6-2F191DCA5268}" srcOrd="14" destOrd="0" presId="urn:microsoft.com/office/officeart/2005/8/layout/cycle8"/>
    <dgm:cxn modelId="{1833E651-B34A-4A0D-A42B-FA1DF227507C}" type="presParOf" srcId="{C6497ECF-48DD-4698-8963-9A4D85C5317F}" destId="{5FD0B558-7E61-4603-92D3-43E4B97006C6}" srcOrd="15" destOrd="0" presId="urn:microsoft.com/office/officeart/2005/8/layout/cycle8"/>
    <dgm:cxn modelId="{DD0A75E6-CD76-4C94-87D3-4E59F50CCB42}" type="presParOf" srcId="{C6497ECF-48DD-4698-8963-9A4D85C5317F}" destId="{04D9A876-F603-4520-8DAA-5C4EE513A5C4}" srcOrd="16" destOrd="0" presId="urn:microsoft.com/office/officeart/2005/8/layout/cycle8"/>
    <dgm:cxn modelId="{C6A45727-A466-4C62-A363-A9DB0FE52075}" type="presParOf" srcId="{C6497ECF-48DD-4698-8963-9A4D85C5317F}" destId="{EABC81F2-63C3-4551-BAD2-E06A94507A95}" srcOrd="17" destOrd="0" presId="urn:microsoft.com/office/officeart/2005/8/layout/cycle8"/>
    <dgm:cxn modelId="{1623B256-1368-4CB7-9D65-07E5695B8656}" type="presParOf" srcId="{C6497ECF-48DD-4698-8963-9A4D85C5317F}" destId="{9A050D7C-DA19-4B7D-9152-0CFE246BDD8E}" srcOrd="18" destOrd="0" presId="urn:microsoft.com/office/officeart/2005/8/layout/cycle8"/>
    <dgm:cxn modelId="{7C0D06BB-1C16-4FB5-A87D-4DC61637E392}" type="presParOf" srcId="{C6497ECF-48DD-4698-8963-9A4D85C5317F}" destId="{9DFEFDA5-12E3-429E-BF20-BA1C56DABB58}" srcOrd="19" destOrd="0" presId="urn:microsoft.com/office/officeart/2005/8/layout/cycle8"/>
    <dgm:cxn modelId="{616DAA5F-0743-4A94-8BAF-099F48096ED4}" type="presParOf" srcId="{C6497ECF-48DD-4698-8963-9A4D85C5317F}" destId="{E59A3024-0CD0-40DC-8EAE-536E71AF7801}" srcOrd="20" destOrd="0" presId="urn:microsoft.com/office/officeart/2005/8/layout/cycle8"/>
    <dgm:cxn modelId="{BC3A0F39-EF75-4F51-94B0-60BF2D2CD84E}" type="presParOf" srcId="{C6497ECF-48DD-4698-8963-9A4D85C5317F}" destId="{94ACC2AD-52F9-4CF0-8741-2DE9EB64A452}" srcOrd="21" destOrd="0" presId="urn:microsoft.com/office/officeart/2005/8/layout/cycle8"/>
    <dgm:cxn modelId="{DC07240C-3C3A-4EF9-A608-1E83A60FB719}" type="presParOf" srcId="{C6497ECF-48DD-4698-8963-9A4D85C5317F}" destId="{629FBC7F-3D1B-4E5D-8EB3-9047839EE7AE}" srcOrd="22" destOrd="0" presId="urn:microsoft.com/office/officeart/2005/8/layout/cycle8"/>
    <dgm:cxn modelId="{C594C42B-5A46-4E9F-A8CA-8FF8783C585C}" type="presParOf" srcId="{C6497ECF-48DD-4698-8963-9A4D85C5317F}" destId="{7B85CB2C-BC46-41DA-860E-E83D4DCB69B6}" srcOrd="23" destOrd="0" presId="urn:microsoft.com/office/officeart/2005/8/layout/cycle8"/>
    <dgm:cxn modelId="{1342AF1D-50D1-4772-9E71-842320CDAC35}" type="presParOf" srcId="{C6497ECF-48DD-4698-8963-9A4D85C5317F}" destId="{24D2C46E-2642-4C04-BAE4-52B5AB08B482}"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AD5FEA-F677-46AC-AF50-DB8E6B2554C3}" type="doc">
      <dgm:prSet loTypeId="urn:microsoft.com/office/officeart/2005/8/layout/cycle8" loCatId="cycle" qsTypeId="urn:microsoft.com/office/officeart/2005/8/quickstyle/simple4" qsCatId="simple" csTypeId="urn:microsoft.com/office/officeart/2005/8/colors/accent1_1" csCatId="accent1" phldr="1"/>
      <dgm:spPr/>
    </dgm:pt>
    <dgm:pt modelId="{2B1E6375-7F65-49B4-B301-2ACA81AA9DBC}">
      <dgm:prSet phldrT="[Text]" custT="1"/>
      <dgm:spPr/>
      <dgm:t>
        <a:bodyPr lIns="91440" tIns="0" rIns="0" bIns="274320" anchor="t">
          <a:scene3d>
            <a:camera prst="orthographicFront"/>
            <a:lightRig rig="threePt" dir="t"/>
          </a:scene3d>
          <a:sp3d>
            <a:bevelT w="38100" h="31750"/>
          </a:sp3d>
        </a:bodyPr>
        <a:lstStyle/>
        <a:p>
          <a:pPr algn="ctr"/>
          <a:r>
            <a:rPr lang="mn-MN" sz="1300" b="1" spc="-60" baseline="0" dirty="0" smtClean="0">
              <a:solidFill>
                <a:schemeClr val="tx2"/>
              </a:solidFill>
              <a:latin typeface="Cambria" panose="02040503050406030204" pitchFamily="18" charset="0"/>
            </a:rPr>
            <a:t>Хүдэр болон өндөр агуулгатай дээжийн шинжилгээ</a:t>
          </a:r>
          <a:endParaRPr lang="en-US" sz="1300" b="1" spc="-60" baseline="0" dirty="0">
            <a:solidFill>
              <a:schemeClr val="tx2"/>
            </a:solidFill>
            <a:latin typeface="Cambria" panose="02040503050406030204" pitchFamily="18" charset="0"/>
          </a:endParaRPr>
        </a:p>
      </dgm:t>
    </dgm:pt>
    <dgm:pt modelId="{A6DF669E-8C84-491B-9644-7E35C2EAF0D6}" type="parTrans" cxnId="{F7EE95B1-382E-4882-B299-8F2A88B76A78}">
      <dgm:prSet/>
      <dgm:spPr/>
      <dgm:t>
        <a:bodyPr/>
        <a:lstStyle/>
        <a:p>
          <a:endParaRPr lang="en-US"/>
        </a:p>
      </dgm:t>
    </dgm:pt>
    <dgm:pt modelId="{093E7C05-7D90-49A0-9672-6C2D216FD921}" type="sibTrans" cxnId="{F7EE95B1-382E-4882-B299-8F2A88B76A78}">
      <dgm:prSet/>
      <dgm:spPr/>
      <dgm:t>
        <a:bodyPr/>
        <a:lstStyle/>
        <a:p>
          <a:endParaRPr lang="en-US"/>
        </a:p>
      </dgm:t>
    </dgm:pt>
    <dgm:pt modelId="{213282F5-C464-4D13-90FF-731D7B889BCD}">
      <dgm:prSet custT="1"/>
      <dgm:spPr/>
      <dgm:t>
        <a:bodyPr lIns="274320" tIns="0" rIns="91440" bIns="182880" anchor="ctr"/>
        <a:lstStyle/>
        <a:p>
          <a:pPr algn="ctr"/>
          <a:r>
            <a:rPr lang="mn-MN" sz="1300" b="1" spc="-60" baseline="0" dirty="0" smtClean="0">
              <a:solidFill>
                <a:schemeClr val="tx2"/>
              </a:solidFill>
              <a:latin typeface="Cambria" panose="02040503050406030204" pitchFamily="18" charset="0"/>
            </a:rPr>
            <a:t>Сульфидын матрицтай хүдэр дэх үндсэн металлын шинжилгээ</a:t>
          </a:r>
          <a:endParaRPr lang="en-AU" sz="1300" b="1" spc="-60" baseline="0" dirty="0">
            <a:solidFill>
              <a:schemeClr val="tx2"/>
            </a:solidFill>
            <a:latin typeface="Cambria" panose="02040503050406030204" pitchFamily="18" charset="0"/>
          </a:endParaRPr>
        </a:p>
      </dgm:t>
    </dgm:pt>
    <dgm:pt modelId="{820D196A-C29F-4A0C-AC69-2030536FD2AF}" type="parTrans" cxnId="{E96D9FF9-6443-4606-9866-D9C7DD5315FA}">
      <dgm:prSet/>
      <dgm:spPr/>
      <dgm:t>
        <a:bodyPr/>
        <a:lstStyle/>
        <a:p>
          <a:endParaRPr lang="en-US"/>
        </a:p>
      </dgm:t>
    </dgm:pt>
    <dgm:pt modelId="{1E6CC323-987A-4EB7-9359-A0DC0B208787}" type="sibTrans" cxnId="{E96D9FF9-6443-4606-9866-D9C7DD5315FA}">
      <dgm:prSet/>
      <dgm:spPr/>
      <dgm:t>
        <a:bodyPr/>
        <a:lstStyle/>
        <a:p>
          <a:endParaRPr lang="en-US"/>
        </a:p>
      </dgm:t>
    </dgm:pt>
    <dgm:pt modelId="{D08AA627-7A87-4822-94F8-E6D0FD6D8DAF}">
      <dgm:prSet custT="1"/>
      <dgm:spPr/>
      <dgm:t>
        <a:bodyPr lIns="0" tIns="252000"/>
        <a:lstStyle/>
        <a:p>
          <a:r>
            <a:rPr lang="mn-MN" sz="1300" b="1" spc="-60" baseline="0" dirty="0" smtClean="0">
              <a:solidFill>
                <a:schemeClr val="tx2"/>
              </a:solidFill>
              <a:latin typeface="Cambria" panose="02040503050406030204" pitchFamily="18" charset="0"/>
            </a:rPr>
            <a:t>Зэсийн аргачлал</a:t>
          </a:r>
          <a:endParaRPr lang="en-AU" sz="1300" b="1" spc="-60" baseline="0" dirty="0">
            <a:solidFill>
              <a:schemeClr val="tx2"/>
            </a:solidFill>
            <a:latin typeface="Cambria" panose="02040503050406030204" pitchFamily="18" charset="0"/>
          </a:endParaRPr>
        </a:p>
      </dgm:t>
    </dgm:pt>
    <dgm:pt modelId="{A9E68190-007E-4722-8FDC-6F3F3B34FEEE}" type="parTrans" cxnId="{AA584F64-A7DD-46DC-BC95-F9DB524D5BD4}">
      <dgm:prSet/>
      <dgm:spPr/>
      <dgm:t>
        <a:bodyPr/>
        <a:lstStyle/>
        <a:p>
          <a:endParaRPr lang="en-US"/>
        </a:p>
      </dgm:t>
    </dgm:pt>
    <dgm:pt modelId="{B608F91A-EAB0-4F0D-95AB-34308E478EC3}" type="sibTrans" cxnId="{AA584F64-A7DD-46DC-BC95-F9DB524D5BD4}">
      <dgm:prSet/>
      <dgm:spPr/>
      <dgm:t>
        <a:bodyPr/>
        <a:lstStyle/>
        <a:p>
          <a:endParaRPr lang="en-US"/>
        </a:p>
      </dgm:t>
    </dgm:pt>
    <dgm:pt modelId="{E51C017E-8DC2-4192-B400-0A384ACC76FC}">
      <dgm:prSet custT="1"/>
      <dgm:spPr/>
      <dgm:t>
        <a:bodyPr lIns="0" tIns="0" rIns="144000" bIns="0" anchor="ctr" anchorCtr="0"/>
        <a:lstStyle/>
        <a:p>
          <a:pPr algn="ctr"/>
          <a:r>
            <a:rPr lang="mn-MN" sz="1100" b="1" spc="-60" baseline="0" dirty="0" smtClean="0">
              <a:solidFill>
                <a:schemeClr val="tx2"/>
              </a:solidFill>
              <a:latin typeface="Cambria" panose="02040503050406030204" pitchFamily="18" charset="0"/>
            </a:rPr>
            <a:t>Төмрийн хүдэр, никель латерит, боксит, фосфорит, силикат, сульфидын хүдэр, үндсэн металлын баяжмалын шинжилгээ</a:t>
          </a:r>
          <a:endParaRPr lang="en-AU" sz="1100" b="1" spc="-60" baseline="0" dirty="0">
            <a:solidFill>
              <a:schemeClr val="tx2"/>
            </a:solidFill>
            <a:latin typeface="Cambria" panose="02040503050406030204" pitchFamily="18" charset="0"/>
          </a:endParaRPr>
        </a:p>
      </dgm:t>
    </dgm:pt>
    <dgm:pt modelId="{64CA1A5F-7C5B-40E8-BFEE-C7C82FEF1661}" type="parTrans" cxnId="{17FB0175-DA71-4798-B33C-087F11F3D755}">
      <dgm:prSet/>
      <dgm:spPr/>
      <dgm:t>
        <a:bodyPr/>
        <a:lstStyle/>
        <a:p>
          <a:endParaRPr lang="en-US"/>
        </a:p>
      </dgm:t>
    </dgm:pt>
    <dgm:pt modelId="{CA188B5C-86B6-4691-8CA3-AA3C2D477A4F}" type="sibTrans" cxnId="{17FB0175-DA71-4798-B33C-087F11F3D755}">
      <dgm:prSet/>
      <dgm:spPr/>
      <dgm:t>
        <a:bodyPr/>
        <a:lstStyle/>
        <a:p>
          <a:endParaRPr lang="en-US"/>
        </a:p>
      </dgm:t>
    </dgm:pt>
    <dgm:pt modelId="{7152F5AA-7B20-44D2-B86F-3C4E03DC69F5}">
      <dgm:prSet custT="1"/>
      <dgm:spPr/>
      <dgm:t>
        <a:bodyPr tIns="274320" rIns="0"/>
        <a:lstStyle/>
        <a:p>
          <a:pPr algn="ctr"/>
          <a:r>
            <a:rPr lang="mn-MN" sz="1300" b="1" spc="-60" baseline="0" dirty="0" smtClean="0">
              <a:solidFill>
                <a:schemeClr val="tx2"/>
              </a:solidFill>
              <a:latin typeface="Cambria" panose="02040503050406030204" pitchFamily="18" charset="0"/>
            </a:rPr>
            <a:t>Газрын ховор элемент</a:t>
          </a:r>
          <a:endParaRPr lang="en-AU" sz="1300" b="1" spc="-60" baseline="0" dirty="0">
            <a:solidFill>
              <a:schemeClr val="tx2"/>
            </a:solidFill>
            <a:latin typeface="Cambria" panose="02040503050406030204" pitchFamily="18" charset="0"/>
          </a:endParaRPr>
        </a:p>
      </dgm:t>
    </dgm:pt>
    <dgm:pt modelId="{4FBD2BCE-C5C5-4D29-B6D9-BADCC0D92FC1}" type="parTrans" cxnId="{A1EC12F7-D29D-4808-A6D1-54FA1C514648}">
      <dgm:prSet/>
      <dgm:spPr/>
      <dgm:t>
        <a:bodyPr/>
        <a:lstStyle/>
        <a:p>
          <a:endParaRPr lang="en-US"/>
        </a:p>
      </dgm:t>
    </dgm:pt>
    <dgm:pt modelId="{DA023B99-2D79-4EBE-B145-B595DE042955}" type="sibTrans" cxnId="{A1EC12F7-D29D-4808-A6D1-54FA1C514648}">
      <dgm:prSet/>
      <dgm:spPr/>
      <dgm:t>
        <a:bodyPr/>
        <a:lstStyle/>
        <a:p>
          <a:endParaRPr lang="en-US"/>
        </a:p>
      </dgm:t>
    </dgm:pt>
    <dgm:pt modelId="{8E8E9EB3-03D9-4AD9-92F3-1DE0AC78D190}">
      <dgm:prSet custT="1"/>
      <dgm:spPr/>
      <dgm:t>
        <a:bodyPr lIns="0" tIns="0" rIns="0" bIns="182880"/>
        <a:lstStyle/>
        <a:p>
          <a:pPr algn="ctr"/>
          <a:r>
            <a:rPr lang="mn-MN" sz="1300" b="1" spc="-60" baseline="0" dirty="0" smtClean="0">
              <a:solidFill>
                <a:schemeClr val="tx2"/>
              </a:solidFill>
              <a:latin typeface="Cambria" panose="02040503050406030204" pitchFamily="18" charset="0"/>
            </a:rPr>
            <a:t>Олон-элементийн шинжилгээ</a:t>
          </a:r>
          <a:endParaRPr lang="en-AU" sz="1300" spc="-60" baseline="0" dirty="0">
            <a:solidFill>
              <a:schemeClr val="tx2"/>
            </a:solidFill>
            <a:latin typeface="Cambria" panose="02040503050406030204" pitchFamily="18" charset="0"/>
          </a:endParaRPr>
        </a:p>
      </dgm:t>
    </dgm:pt>
    <dgm:pt modelId="{2E3830BD-877C-46B2-A3AC-3323C511881C}" type="parTrans" cxnId="{83F0D9E2-5ED4-47EE-90C9-CD980B7555EE}">
      <dgm:prSet/>
      <dgm:spPr/>
      <dgm:t>
        <a:bodyPr/>
        <a:lstStyle/>
        <a:p>
          <a:endParaRPr lang="en-US"/>
        </a:p>
      </dgm:t>
    </dgm:pt>
    <dgm:pt modelId="{CB8EA999-788C-4DBD-B6B9-08147B53B438}" type="sibTrans" cxnId="{83F0D9E2-5ED4-47EE-90C9-CD980B7555EE}">
      <dgm:prSet/>
      <dgm:spPr/>
      <dgm:t>
        <a:bodyPr/>
        <a:lstStyle/>
        <a:p>
          <a:endParaRPr lang="en-US"/>
        </a:p>
      </dgm:t>
    </dgm:pt>
    <dgm:pt modelId="{C6497ECF-48DD-4698-8963-9A4D85C5317F}" type="pres">
      <dgm:prSet presAssocID="{06AD5FEA-F677-46AC-AF50-DB8E6B2554C3}" presName="compositeShape" presStyleCnt="0">
        <dgm:presLayoutVars>
          <dgm:chMax val="7"/>
          <dgm:dir/>
          <dgm:resizeHandles val="exact"/>
        </dgm:presLayoutVars>
      </dgm:prSet>
      <dgm:spPr/>
    </dgm:pt>
    <dgm:pt modelId="{1F80D71B-47FA-47CD-8E4F-EDB63267642C}" type="pres">
      <dgm:prSet presAssocID="{06AD5FEA-F677-46AC-AF50-DB8E6B2554C3}" presName="wedge1" presStyleLbl="node1" presStyleIdx="0" presStyleCnt="6"/>
      <dgm:spPr/>
      <dgm:t>
        <a:bodyPr/>
        <a:lstStyle/>
        <a:p>
          <a:endParaRPr lang="en-AU"/>
        </a:p>
      </dgm:t>
    </dgm:pt>
    <dgm:pt modelId="{F8A89858-D04F-40C7-9BFC-B378FA4298BE}" type="pres">
      <dgm:prSet presAssocID="{06AD5FEA-F677-46AC-AF50-DB8E6B2554C3}" presName="dummy1a" presStyleCnt="0"/>
      <dgm:spPr/>
    </dgm:pt>
    <dgm:pt modelId="{118580C1-7FCA-463C-91D5-4DCDBB05C051}" type="pres">
      <dgm:prSet presAssocID="{06AD5FEA-F677-46AC-AF50-DB8E6B2554C3}" presName="dummy1b" presStyleCnt="0"/>
      <dgm:spPr/>
    </dgm:pt>
    <dgm:pt modelId="{48AF34A1-37CE-4CEB-A405-22D8498FC62C}" type="pres">
      <dgm:prSet presAssocID="{06AD5FEA-F677-46AC-AF50-DB8E6B2554C3}" presName="wedge1Tx" presStyleLbl="node1" presStyleIdx="0" presStyleCnt="6">
        <dgm:presLayoutVars>
          <dgm:chMax val="0"/>
          <dgm:chPref val="0"/>
          <dgm:bulletEnabled val="1"/>
        </dgm:presLayoutVars>
      </dgm:prSet>
      <dgm:spPr/>
      <dgm:t>
        <a:bodyPr/>
        <a:lstStyle/>
        <a:p>
          <a:endParaRPr lang="en-AU"/>
        </a:p>
      </dgm:t>
    </dgm:pt>
    <dgm:pt modelId="{8B122AB0-8664-4B61-8C30-0CFD9AE3CB8E}" type="pres">
      <dgm:prSet presAssocID="{06AD5FEA-F677-46AC-AF50-DB8E6B2554C3}" presName="wedge2" presStyleLbl="node1" presStyleIdx="1" presStyleCnt="6"/>
      <dgm:spPr/>
      <dgm:t>
        <a:bodyPr/>
        <a:lstStyle/>
        <a:p>
          <a:endParaRPr lang="en-AU"/>
        </a:p>
      </dgm:t>
    </dgm:pt>
    <dgm:pt modelId="{4C71FFFB-B4D9-421A-85D2-74EFA73098D1}" type="pres">
      <dgm:prSet presAssocID="{06AD5FEA-F677-46AC-AF50-DB8E6B2554C3}" presName="dummy2a" presStyleCnt="0"/>
      <dgm:spPr/>
    </dgm:pt>
    <dgm:pt modelId="{5E6FDD8C-F3DF-4EB8-BC34-784AAF027611}" type="pres">
      <dgm:prSet presAssocID="{06AD5FEA-F677-46AC-AF50-DB8E6B2554C3}" presName="dummy2b" presStyleCnt="0"/>
      <dgm:spPr/>
    </dgm:pt>
    <dgm:pt modelId="{E6BDF4C7-7F17-4E0F-9653-D1A3F58E39E6}" type="pres">
      <dgm:prSet presAssocID="{06AD5FEA-F677-46AC-AF50-DB8E6B2554C3}" presName="wedge2Tx" presStyleLbl="node1" presStyleIdx="1" presStyleCnt="6">
        <dgm:presLayoutVars>
          <dgm:chMax val="0"/>
          <dgm:chPref val="0"/>
          <dgm:bulletEnabled val="1"/>
        </dgm:presLayoutVars>
      </dgm:prSet>
      <dgm:spPr/>
      <dgm:t>
        <a:bodyPr/>
        <a:lstStyle/>
        <a:p>
          <a:endParaRPr lang="en-AU"/>
        </a:p>
      </dgm:t>
    </dgm:pt>
    <dgm:pt modelId="{9D9F6691-8D01-4F5B-B92B-8E28A3514656}" type="pres">
      <dgm:prSet presAssocID="{06AD5FEA-F677-46AC-AF50-DB8E6B2554C3}" presName="wedge3" presStyleLbl="node1" presStyleIdx="2" presStyleCnt="6"/>
      <dgm:spPr/>
      <dgm:t>
        <a:bodyPr/>
        <a:lstStyle/>
        <a:p>
          <a:endParaRPr lang="en-AU"/>
        </a:p>
      </dgm:t>
    </dgm:pt>
    <dgm:pt modelId="{A013C7E0-E4C6-40BA-ABAE-A8E4B0022E23}" type="pres">
      <dgm:prSet presAssocID="{06AD5FEA-F677-46AC-AF50-DB8E6B2554C3}" presName="dummy3a" presStyleCnt="0"/>
      <dgm:spPr/>
    </dgm:pt>
    <dgm:pt modelId="{8B84D153-C1F3-4B54-9EB0-51D93797872D}" type="pres">
      <dgm:prSet presAssocID="{06AD5FEA-F677-46AC-AF50-DB8E6B2554C3}" presName="dummy3b" presStyleCnt="0"/>
      <dgm:spPr/>
    </dgm:pt>
    <dgm:pt modelId="{E3158C18-18CF-4B08-A1D6-F0B1FABD5026}" type="pres">
      <dgm:prSet presAssocID="{06AD5FEA-F677-46AC-AF50-DB8E6B2554C3}" presName="wedge3Tx" presStyleLbl="node1" presStyleIdx="2" presStyleCnt="6">
        <dgm:presLayoutVars>
          <dgm:chMax val="0"/>
          <dgm:chPref val="0"/>
          <dgm:bulletEnabled val="1"/>
        </dgm:presLayoutVars>
      </dgm:prSet>
      <dgm:spPr/>
      <dgm:t>
        <a:bodyPr/>
        <a:lstStyle/>
        <a:p>
          <a:endParaRPr lang="en-AU"/>
        </a:p>
      </dgm:t>
    </dgm:pt>
    <dgm:pt modelId="{956F585F-580E-426C-8C68-E1A1A9CCE53A}" type="pres">
      <dgm:prSet presAssocID="{06AD5FEA-F677-46AC-AF50-DB8E6B2554C3}" presName="wedge4" presStyleLbl="node1" presStyleIdx="3" presStyleCnt="6"/>
      <dgm:spPr/>
      <dgm:t>
        <a:bodyPr/>
        <a:lstStyle/>
        <a:p>
          <a:endParaRPr lang="en-AU"/>
        </a:p>
      </dgm:t>
    </dgm:pt>
    <dgm:pt modelId="{59B63F32-D473-41DF-A77C-688360A9346F}" type="pres">
      <dgm:prSet presAssocID="{06AD5FEA-F677-46AC-AF50-DB8E6B2554C3}" presName="dummy4a" presStyleCnt="0"/>
      <dgm:spPr/>
    </dgm:pt>
    <dgm:pt modelId="{23CAEDCF-3C49-45C4-80A6-2F191DCA5268}" type="pres">
      <dgm:prSet presAssocID="{06AD5FEA-F677-46AC-AF50-DB8E6B2554C3}" presName="dummy4b" presStyleCnt="0"/>
      <dgm:spPr/>
    </dgm:pt>
    <dgm:pt modelId="{5FD0B558-7E61-4603-92D3-43E4B97006C6}" type="pres">
      <dgm:prSet presAssocID="{06AD5FEA-F677-46AC-AF50-DB8E6B2554C3}" presName="wedge4Tx" presStyleLbl="node1" presStyleIdx="3" presStyleCnt="6">
        <dgm:presLayoutVars>
          <dgm:chMax val="0"/>
          <dgm:chPref val="0"/>
          <dgm:bulletEnabled val="1"/>
        </dgm:presLayoutVars>
      </dgm:prSet>
      <dgm:spPr/>
      <dgm:t>
        <a:bodyPr/>
        <a:lstStyle/>
        <a:p>
          <a:endParaRPr lang="en-AU"/>
        </a:p>
      </dgm:t>
    </dgm:pt>
    <dgm:pt modelId="{04D9A876-F603-4520-8DAA-5C4EE513A5C4}" type="pres">
      <dgm:prSet presAssocID="{06AD5FEA-F677-46AC-AF50-DB8E6B2554C3}" presName="wedge5" presStyleLbl="node1" presStyleIdx="4" presStyleCnt="6"/>
      <dgm:spPr/>
      <dgm:t>
        <a:bodyPr/>
        <a:lstStyle/>
        <a:p>
          <a:endParaRPr lang="en-AU"/>
        </a:p>
      </dgm:t>
    </dgm:pt>
    <dgm:pt modelId="{EABC81F2-63C3-4551-BAD2-E06A94507A95}" type="pres">
      <dgm:prSet presAssocID="{06AD5FEA-F677-46AC-AF50-DB8E6B2554C3}" presName="dummy5a" presStyleCnt="0"/>
      <dgm:spPr/>
    </dgm:pt>
    <dgm:pt modelId="{9A050D7C-DA19-4B7D-9152-0CFE246BDD8E}" type="pres">
      <dgm:prSet presAssocID="{06AD5FEA-F677-46AC-AF50-DB8E6B2554C3}" presName="dummy5b" presStyleCnt="0"/>
      <dgm:spPr/>
    </dgm:pt>
    <dgm:pt modelId="{9DFEFDA5-12E3-429E-BF20-BA1C56DABB58}" type="pres">
      <dgm:prSet presAssocID="{06AD5FEA-F677-46AC-AF50-DB8E6B2554C3}" presName="wedge5Tx" presStyleLbl="node1" presStyleIdx="4" presStyleCnt="6">
        <dgm:presLayoutVars>
          <dgm:chMax val="0"/>
          <dgm:chPref val="0"/>
          <dgm:bulletEnabled val="1"/>
        </dgm:presLayoutVars>
      </dgm:prSet>
      <dgm:spPr/>
      <dgm:t>
        <a:bodyPr/>
        <a:lstStyle/>
        <a:p>
          <a:endParaRPr lang="en-AU"/>
        </a:p>
      </dgm:t>
    </dgm:pt>
    <dgm:pt modelId="{B4409BE7-8BF3-4F03-B405-D57E1602545C}" type="pres">
      <dgm:prSet presAssocID="{06AD5FEA-F677-46AC-AF50-DB8E6B2554C3}" presName="wedge6" presStyleLbl="node1" presStyleIdx="5" presStyleCnt="6"/>
      <dgm:spPr/>
      <dgm:t>
        <a:bodyPr/>
        <a:lstStyle/>
        <a:p>
          <a:endParaRPr lang="en-AU"/>
        </a:p>
      </dgm:t>
    </dgm:pt>
    <dgm:pt modelId="{04FD2783-EC7E-409A-B446-73C90DEDC92D}" type="pres">
      <dgm:prSet presAssocID="{06AD5FEA-F677-46AC-AF50-DB8E6B2554C3}" presName="dummy6a" presStyleCnt="0"/>
      <dgm:spPr/>
    </dgm:pt>
    <dgm:pt modelId="{82BEE54C-CCD4-43B2-93B7-E94336E9BABF}" type="pres">
      <dgm:prSet presAssocID="{06AD5FEA-F677-46AC-AF50-DB8E6B2554C3}" presName="dummy6b" presStyleCnt="0"/>
      <dgm:spPr/>
    </dgm:pt>
    <dgm:pt modelId="{45ECC0D3-E607-4CB1-8ACF-367CAEBAFE94}" type="pres">
      <dgm:prSet presAssocID="{06AD5FEA-F677-46AC-AF50-DB8E6B2554C3}" presName="wedge6Tx" presStyleLbl="node1" presStyleIdx="5" presStyleCnt="6">
        <dgm:presLayoutVars>
          <dgm:chMax val="0"/>
          <dgm:chPref val="0"/>
          <dgm:bulletEnabled val="1"/>
        </dgm:presLayoutVars>
      </dgm:prSet>
      <dgm:spPr/>
      <dgm:t>
        <a:bodyPr/>
        <a:lstStyle/>
        <a:p>
          <a:endParaRPr lang="en-AU"/>
        </a:p>
      </dgm:t>
    </dgm:pt>
    <dgm:pt modelId="{E59A3024-0CD0-40DC-8EAE-536E71AF7801}" type="pres">
      <dgm:prSet presAssocID="{093E7C05-7D90-49A0-9672-6C2D216FD921}" presName="arrowWedge1" presStyleLbl="fgSibTrans2D1" presStyleIdx="0" presStyleCnt="6"/>
      <dgm:spPr/>
    </dgm:pt>
    <dgm:pt modelId="{94ACC2AD-52F9-4CF0-8741-2DE9EB64A452}" type="pres">
      <dgm:prSet presAssocID="{1E6CC323-987A-4EB7-9359-A0DC0B208787}" presName="arrowWedge2" presStyleLbl="fgSibTrans2D1" presStyleIdx="1" presStyleCnt="6"/>
      <dgm:spPr/>
    </dgm:pt>
    <dgm:pt modelId="{629FBC7F-3D1B-4E5D-8EB3-9047839EE7AE}" type="pres">
      <dgm:prSet presAssocID="{B608F91A-EAB0-4F0D-95AB-34308E478EC3}" presName="arrowWedge3" presStyleLbl="fgSibTrans2D1" presStyleIdx="2" presStyleCnt="6"/>
      <dgm:spPr/>
    </dgm:pt>
    <dgm:pt modelId="{7B85CB2C-BC46-41DA-860E-E83D4DCB69B6}" type="pres">
      <dgm:prSet presAssocID="{DA023B99-2D79-4EBE-B145-B595DE042955}" presName="arrowWedge4" presStyleLbl="fgSibTrans2D1" presStyleIdx="3" presStyleCnt="6"/>
      <dgm:spPr/>
    </dgm:pt>
    <dgm:pt modelId="{24D2C46E-2642-4C04-BAE4-52B5AB08B482}" type="pres">
      <dgm:prSet presAssocID="{CA188B5C-86B6-4691-8CA3-AA3C2D477A4F}" presName="arrowWedge5" presStyleLbl="fgSibTrans2D1" presStyleIdx="4" presStyleCnt="6"/>
      <dgm:spPr/>
    </dgm:pt>
    <dgm:pt modelId="{98B248BA-59B6-4EE5-A3EA-60E10BCDE30C}" type="pres">
      <dgm:prSet presAssocID="{CB8EA999-788C-4DBD-B6B9-08147B53B438}" presName="arrowWedge6" presStyleLbl="fgSibTrans2D1" presStyleIdx="5" presStyleCnt="6"/>
      <dgm:spPr/>
    </dgm:pt>
  </dgm:ptLst>
  <dgm:cxnLst>
    <dgm:cxn modelId="{86B9E8E6-351A-490F-BBFB-80FCCD49D610}" type="presOf" srcId="{D08AA627-7A87-4822-94F8-E6D0FD6D8DAF}" destId="{9D9F6691-8D01-4F5B-B92B-8E28A3514656}" srcOrd="0" destOrd="0" presId="urn:microsoft.com/office/officeart/2005/8/layout/cycle8"/>
    <dgm:cxn modelId="{E3E8A427-D5F8-44A1-BC29-1BD14473C5A8}" type="presOf" srcId="{D08AA627-7A87-4822-94F8-E6D0FD6D8DAF}" destId="{E3158C18-18CF-4B08-A1D6-F0B1FABD5026}" srcOrd="1" destOrd="0" presId="urn:microsoft.com/office/officeart/2005/8/layout/cycle8"/>
    <dgm:cxn modelId="{C9E2A522-6A3C-4615-9781-6C1811C989BE}" type="presOf" srcId="{8E8E9EB3-03D9-4AD9-92F3-1DE0AC78D190}" destId="{B4409BE7-8BF3-4F03-B405-D57E1602545C}" srcOrd="0" destOrd="0" presId="urn:microsoft.com/office/officeart/2005/8/layout/cycle8"/>
    <dgm:cxn modelId="{F5A0BE9F-DB2C-40AC-B923-BB6AD0775618}" type="presOf" srcId="{E51C017E-8DC2-4192-B400-0A384ACC76FC}" destId="{04D9A876-F603-4520-8DAA-5C4EE513A5C4}" srcOrd="0" destOrd="0" presId="urn:microsoft.com/office/officeart/2005/8/layout/cycle8"/>
    <dgm:cxn modelId="{6AC03AF4-0052-4C84-A88C-70F9C32CEBA1}" type="presOf" srcId="{2B1E6375-7F65-49B4-B301-2ACA81AA9DBC}" destId="{48AF34A1-37CE-4CEB-A405-22D8498FC62C}" srcOrd="1" destOrd="0" presId="urn:microsoft.com/office/officeart/2005/8/layout/cycle8"/>
    <dgm:cxn modelId="{EDF0E96D-437A-4F19-AF01-84ACCE1385D2}" type="presOf" srcId="{8E8E9EB3-03D9-4AD9-92F3-1DE0AC78D190}" destId="{45ECC0D3-E607-4CB1-8ACF-367CAEBAFE94}" srcOrd="1" destOrd="0" presId="urn:microsoft.com/office/officeart/2005/8/layout/cycle8"/>
    <dgm:cxn modelId="{E974B9DF-A3F6-46CB-AD0F-1549756375B0}" type="presOf" srcId="{E51C017E-8DC2-4192-B400-0A384ACC76FC}" destId="{9DFEFDA5-12E3-429E-BF20-BA1C56DABB58}" srcOrd="1" destOrd="0" presId="urn:microsoft.com/office/officeart/2005/8/layout/cycle8"/>
    <dgm:cxn modelId="{BC2BC0C3-2CEB-4410-8EA1-E6B0584B6665}" type="presOf" srcId="{7152F5AA-7B20-44D2-B86F-3C4E03DC69F5}" destId="{956F585F-580E-426C-8C68-E1A1A9CCE53A}" srcOrd="0" destOrd="0" presId="urn:microsoft.com/office/officeart/2005/8/layout/cycle8"/>
    <dgm:cxn modelId="{A1761201-2B1E-451A-8C94-E6F6542EC251}" type="presOf" srcId="{213282F5-C464-4D13-90FF-731D7B889BCD}" destId="{E6BDF4C7-7F17-4E0F-9653-D1A3F58E39E6}" srcOrd="1" destOrd="0" presId="urn:microsoft.com/office/officeart/2005/8/layout/cycle8"/>
    <dgm:cxn modelId="{F7EE95B1-382E-4882-B299-8F2A88B76A78}" srcId="{06AD5FEA-F677-46AC-AF50-DB8E6B2554C3}" destId="{2B1E6375-7F65-49B4-B301-2ACA81AA9DBC}" srcOrd="0" destOrd="0" parTransId="{A6DF669E-8C84-491B-9644-7E35C2EAF0D6}" sibTransId="{093E7C05-7D90-49A0-9672-6C2D216FD921}"/>
    <dgm:cxn modelId="{17FB0175-DA71-4798-B33C-087F11F3D755}" srcId="{06AD5FEA-F677-46AC-AF50-DB8E6B2554C3}" destId="{E51C017E-8DC2-4192-B400-0A384ACC76FC}" srcOrd="4" destOrd="0" parTransId="{64CA1A5F-7C5B-40E8-BFEE-C7C82FEF1661}" sibTransId="{CA188B5C-86B6-4691-8CA3-AA3C2D477A4F}"/>
    <dgm:cxn modelId="{93349361-27EF-47F9-89EE-05D63A7E8FCC}" type="presOf" srcId="{2B1E6375-7F65-49B4-B301-2ACA81AA9DBC}" destId="{1F80D71B-47FA-47CD-8E4F-EDB63267642C}" srcOrd="0" destOrd="0" presId="urn:microsoft.com/office/officeart/2005/8/layout/cycle8"/>
    <dgm:cxn modelId="{E96D9FF9-6443-4606-9866-D9C7DD5315FA}" srcId="{06AD5FEA-F677-46AC-AF50-DB8E6B2554C3}" destId="{213282F5-C464-4D13-90FF-731D7B889BCD}" srcOrd="1" destOrd="0" parTransId="{820D196A-C29F-4A0C-AC69-2030536FD2AF}" sibTransId="{1E6CC323-987A-4EB7-9359-A0DC0B208787}"/>
    <dgm:cxn modelId="{83F0D9E2-5ED4-47EE-90C9-CD980B7555EE}" srcId="{06AD5FEA-F677-46AC-AF50-DB8E6B2554C3}" destId="{8E8E9EB3-03D9-4AD9-92F3-1DE0AC78D190}" srcOrd="5" destOrd="0" parTransId="{2E3830BD-877C-46B2-A3AC-3323C511881C}" sibTransId="{CB8EA999-788C-4DBD-B6B9-08147B53B438}"/>
    <dgm:cxn modelId="{A93C2C25-0815-4AB6-87BB-3C7E7AAF013D}" type="presOf" srcId="{7152F5AA-7B20-44D2-B86F-3C4E03DC69F5}" destId="{5FD0B558-7E61-4603-92D3-43E4B97006C6}" srcOrd="1" destOrd="0" presId="urn:microsoft.com/office/officeart/2005/8/layout/cycle8"/>
    <dgm:cxn modelId="{468B9A22-EC65-4BE2-B130-D5EDCB57B597}" type="presOf" srcId="{06AD5FEA-F677-46AC-AF50-DB8E6B2554C3}" destId="{C6497ECF-48DD-4698-8963-9A4D85C5317F}" srcOrd="0" destOrd="0" presId="urn:microsoft.com/office/officeart/2005/8/layout/cycle8"/>
    <dgm:cxn modelId="{AA584F64-A7DD-46DC-BC95-F9DB524D5BD4}" srcId="{06AD5FEA-F677-46AC-AF50-DB8E6B2554C3}" destId="{D08AA627-7A87-4822-94F8-E6D0FD6D8DAF}" srcOrd="2" destOrd="0" parTransId="{A9E68190-007E-4722-8FDC-6F3F3B34FEEE}" sibTransId="{B608F91A-EAB0-4F0D-95AB-34308E478EC3}"/>
    <dgm:cxn modelId="{A1EC12F7-D29D-4808-A6D1-54FA1C514648}" srcId="{06AD5FEA-F677-46AC-AF50-DB8E6B2554C3}" destId="{7152F5AA-7B20-44D2-B86F-3C4E03DC69F5}" srcOrd="3" destOrd="0" parTransId="{4FBD2BCE-C5C5-4D29-B6D9-BADCC0D92FC1}" sibTransId="{DA023B99-2D79-4EBE-B145-B595DE042955}"/>
    <dgm:cxn modelId="{3BA3EF0A-6920-4ED2-A6F5-DB6024F0D10F}" type="presOf" srcId="{213282F5-C464-4D13-90FF-731D7B889BCD}" destId="{8B122AB0-8664-4B61-8C30-0CFD9AE3CB8E}" srcOrd="0" destOrd="0" presId="urn:microsoft.com/office/officeart/2005/8/layout/cycle8"/>
    <dgm:cxn modelId="{506F0354-C3ED-48AE-9AE3-ED0281730F51}" type="presParOf" srcId="{C6497ECF-48DD-4698-8963-9A4D85C5317F}" destId="{1F80D71B-47FA-47CD-8E4F-EDB63267642C}" srcOrd="0" destOrd="0" presId="urn:microsoft.com/office/officeart/2005/8/layout/cycle8"/>
    <dgm:cxn modelId="{64BE73DB-B926-4683-B26F-B375D17CE981}" type="presParOf" srcId="{C6497ECF-48DD-4698-8963-9A4D85C5317F}" destId="{F8A89858-D04F-40C7-9BFC-B378FA4298BE}" srcOrd="1" destOrd="0" presId="urn:microsoft.com/office/officeart/2005/8/layout/cycle8"/>
    <dgm:cxn modelId="{67F1F262-C1DE-4F86-A215-5F0E6157C738}" type="presParOf" srcId="{C6497ECF-48DD-4698-8963-9A4D85C5317F}" destId="{118580C1-7FCA-463C-91D5-4DCDBB05C051}" srcOrd="2" destOrd="0" presId="urn:microsoft.com/office/officeart/2005/8/layout/cycle8"/>
    <dgm:cxn modelId="{38625DB9-02A7-4308-946B-45D6B3974458}" type="presParOf" srcId="{C6497ECF-48DD-4698-8963-9A4D85C5317F}" destId="{48AF34A1-37CE-4CEB-A405-22D8498FC62C}" srcOrd="3" destOrd="0" presId="urn:microsoft.com/office/officeart/2005/8/layout/cycle8"/>
    <dgm:cxn modelId="{6F16DC18-598A-4533-B839-4F105560E654}" type="presParOf" srcId="{C6497ECF-48DD-4698-8963-9A4D85C5317F}" destId="{8B122AB0-8664-4B61-8C30-0CFD9AE3CB8E}" srcOrd="4" destOrd="0" presId="urn:microsoft.com/office/officeart/2005/8/layout/cycle8"/>
    <dgm:cxn modelId="{04EDA90C-0FED-466B-B6C7-A095BBF2B5A1}" type="presParOf" srcId="{C6497ECF-48DD-4698-8963-9A4D85C5317F}" destId="{4C71FFFB-B4D9-421A-85D2-74EFA73098D1}" srcOrd="5" destOrd="0" presId="urn:microsoft.com/office/officeart/2005/8/layout/cycle8"/>
    <dgm:cxn modelId="{B10D4D62-6374-42EC-8F14-F3966DBB9F93}" type="presParOf" srcId="{C6497ECF-48DD-4698-8963-9A4D85C5317F}" destId="{5E6FDD8C-F3DF-4EB8-BC34-784AAF027611}" srcOrd="6" destOrd="0" presId="urn:microsoft.com/office/officeart/2005/8/layout/cycle8"/>
    <dgm:cxn modelId="{E2822A5E-E587-4FC5-86C4-BF8AD67A2664}" type="presParOf" srcId="{C6497ECF-48DD-4698-8963-9A4D85C5317F}" destId="{E6BDF4C7-7F17-4E0F-9653-D1A3F58E39E6}" srcOrd="7" destOrd="0" presId="urn:microsoft.com/office/officeart/2005/8/layout/cycle8"/>
    <dgm:cxn modelId="{A6E6D85D-54C8-403D-85A8-AA3460DB1DD9}" type="presParOf" srcId="{C6497ECF-48DD-4698-8963-9A4D85C5317F}" destId="{9D9F6691-8D01-4F5B-B92B-8E28A3514656}" srcOrd="8" destOrd="0" presId="urn:microsoft.com/office/officeart/2005/8/layout/cycle8"/>
    <dgm:cxn modelId="{3522F497-9A93-4A43-BD65-D3A00FE0F1DB}" type="presParOf" srcId="{C6497ECF-48DD-4698-8963-9A4D85C5317F}" destId="{A013C7E0-E4C6-40BA-ABAE-A8E4B0022E23}" srcOrd="9" destOrd="0" presId="urn:microsoft.com/office/officeart/2005/8/layout/cycle8"/>
    <dgm:cxn modelId="{351644FB-2002-4BEC-941C-611B597AD811}" type="presParOf" srcId="{C6497ECF-48DD-4698-8963-9A4D85C5317F}" destId="{8B84D153-C1F3-4B54-9EB0-51D93797872D}" srcOrd="10" destOrd="0" presId="urn:microsoft.com/office/officeart/2005/8/layout/cycle8"/>
    <dgm:cxn modelId="{3F139A51-2B7C-4974-A5EB-B40AE037DFFB}" type="presParOf" srcId="{C6497ECF-48DD-4698-8963-9A4D85C5317F}" destId="{E3158C18-18CF-4B08-A1D6-F0B1FABD5026}" srcOrd="11" destOrd="0" presId="urn:microsoft.com/office/officeart/2005/8/layout/cycle8"/>
    <dgm:cxn modelId="{F307273A-5BD8-48E0-B53F-1B9DB09502E8}" type="presParOf" srcId="{C6497ECF-48DD-4698-8963-9A4D85C5317F}" destId="{956F585F-580E-426C-8C68-E1A1A9CCE53A}" srcOrd="12" destOrd="0" presId="urn:microsoft.com/office/officeart/2005/8/layout/cycle8"/>
    <dgm:cxn modelId="{99ACCA81-1837-4F95-AA45-D8DED35D78C9}" type="presParOf" srcId="{C6497ECF-48DD-4698-8963-9A4D85C5317F}" destId="{59B63F32-D473-41DF-A77C-688360A9346F}" srcOrd="13" destOrd="0" presId="urn:microsoft.com/office/officeart/2005/8/layout/cycle8"/>
    <dgm:cxn modelId="{F00C8AA7-0CF3-4208-ACD9-052ED830F766}" type="presParOf" srcId="{C6497ECF-48DD-4698-8963-9A4D85C5317F}" destId="{23CAEDCF-3C49-45C4-80A6-2F191DCA5268}" srcOrd="14" destOrd="0" presId="urn:microsoft.com/office/officeart/2005/8/layout/cycle8"/>
    <dgm:cxn modelId="{14AB4FF5-032A-4B8A-B1B0-2FA321FBD2E7}" type="presParOf" srcId="{C6497ECF-48DD-4698-8963-9A4D85C5317F}" destId="{5FD0B558-7E61-4603-92D3-43E4B97006C6}" srcOrd="15" destOrd="0" presId="urn:microsoft.com/office/officeart/2005/8/layout/cycle8"/>
    <dgm:cxn modelId="{5DF8E7E1-177A-4E03-BD21-682560C23629}" type="presParOf" srcId="{C6497ECF-48DD-4698-8963-9A4D85C5317F}" destId="{04D9A876-F603-4520-8DAA-5C4EE513A5C4}" srcOrd="16" destOrd="0" presId="urn:microsoft.com/office/officeart/2005/8/layout/cycle8"/>
    <dgm:cxn modelId="{4FB4AA79-BDA1-4733-A875-B0125E331254}" type="presParOf" srcId="{C6497ECF-48DD-4698-8963-9A4D85C5317F}" destId="{EABC81F2-63C3-4551-BAD2-E06A94507A95}" srcOrd="17" destOrd="0" presId="urn:microsoft.com/office/officeart/2005/8/layout/cycle8"/>
    <dgm:cxn modelId="{BB46503A-AE6F-4070-85AF-2911D9DE912C}" type="presParOf" srcId="{C6497ECF-48DD-4698-8963-9A4D85C5317F}" destId="{9A050D7C-DA19-4B7D-9152-0CFE246BDD8E}" srcOrd="18" destOrd="0" presId="urn:microsoft.com/office/officeart/2005/8/layout/cycle8"/>
    <dgm:cxn modelId="{8C025B55-B41C-40B2-B307-7620827E9038}" type="presParOf" srcId="{C6497ECF-48DD-4698-8963-9A4D85C5317F}" destId="{9DFEFDA5-12E3-429E-BF20-BA1C56DABB58}" srcOrd="19" destOrd="0" presId="urn:microsoft.com/office/officeart/2005/8/layout/cycle8"/>
    <dgm:cxn modelId="{677502D3-F074-41B6-A917-8D775C1DE333}" type="presParOf" srcId="{C6497ECF-48DD-4698-8963-9A4D85C5317F}" destId="{B4409BE7-8BF3-4F03-B405-D57E1602545C}" srcOrd="20" destOrd="0" presId="urn:microsoft.com/office/officeart/2005/8/layout/cycle8"/>
    <dgm:cxn modelId="{A527C209-C835-40B9-8F29-2D29AC01C4ED}" type="presParOf" srcId="{C6497ECF-48DD-4698-8963-9A4D85C5317F}" destId="{04FD2783-EC7E-409A-B446-73C90DEDC92D}" srcOrd="21" destOrd="0" presId="urn:microsoft.com/office/officeart/2005/8/layout/cycle8"/>
    <dgm:cxn modelId="{E60A32F5-3972-411A-B0BD-F5A6657280C5}" type="presParOf" srcId="{C6497ECF-48DD-4698-8963-9A4D85C5317F}" destId="{82BEE54C-CCD4-43B2-93B7-E94336E9BABF}" srcOrd="22" destOrd="0" presId="urn:microsoft.com/office/officeart/2005/8/layout/cycle8"/>
    <dgm:cxn modelId="{57F040A2-3461-4252-AFA9-7457B72EEB2E}" type="presParOf" srcId="{C6497ECF-48DD-4698-8963-9A4D85C5317F}" destId="{45ECC0D3-E607-4CB1-8ACF-367CAEBAFE94}" srcOrd="23" destOrd="0" presId="urn:microsoft.com/office/officeart/2005/8/layout/cycle8"/>
    <dgm:cxn modelId="{B13C7BFA-3FB7-49A5-8572-6E35E2D820B1}" type="presParOf" srcId="{C6497ECF-48DD-4698-8963-9A4D85C5317F}" destId="{E59A3024-0CD0-40DC-8EAE-536E71AF7801}" srcOrd="24" destOrd="0" presId="urn:microsoft.com/office/officeart/2005/8/layout/cycle8"/>
    <dgm:cxn modelId="{0196E06B-A050-4787-B549-A1D98EAB130C}" type="presParOf" srcId="{C6497ECF-48DD-4698-8963-9A4D85C5317F}" destId="{94ACC2AD-52F9-4CF0-8741-2DE9EB64A452}" srcOrd="25" destOrd="0" presId="urn:microsoft.com/office/officeart/2005/8/layout/cycle8"/>
    <dgm:cxn modelId="{76680EA6-4FB8-4C91-AED4-3BB3F7FE92DB}" type="presParOf" srcId="{C6497ECF-48DD-4698-8963-9A4D85C5317F}" destId="{629FBC7F-3D1B-4E5D-8EB3-9047839EE7AE}" srcOrd="26" destOrd="0" presId="urn:microsoft.com/office/officeart/2005/8/layout/cycle8"/>
    <dgm:cxn modelId="{5EB2C3BB-A179-4E4D-ACE1-292AC2BB170D}" type="presParOf" srcId="{C6497ECF-48DD-4698-8963-9A4D85C5317F}" destId="{7B85CB2C-BC46-41DA-860E-E83D4DCB69B6}" srcOrd="27" destOrd="0" presId="urn:microsoft.com/office/officeart/2005/8/layout/cycle8"/>
    <dgm:cxn modelId="{7A46EE8D-41B1-4D19-8976-956F44E24CA5}" type="presParOf" srcId="{C6497ECF-48DD-4698-8963-9A4D85C5317F}" destId="{24D2C46E-2642-4C04-BAE4-52B5AB08B482}" srcOrd="28" destOrd="0" presId="urn:microsoft.com/office/officeart/2005/8/layout/cycle8"/>
    <dgm:cxn modelId="{AD0FC024-F5D5-4E8B-93FD-0FF9067585C2}" type="presParOf" srcId="{C6497ECF-48DD-4698-8963-9A4D85C5317F}" destId="{98B248BA-59B6-4EE5-A3EA-60E10BCDE30C}" srcOrd="2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06AD5FEA-F677-46AC-AF50-DB8E6B2554C3}" type="doc">
      <dgm:prSet loTypeId="urn:microsoft.com/office/officeart/2005/8/layout/cycle8" loCatId="cycle" qsTypeId="urn:microsoft.com/office/officeart/2005/8/quickstyle/simple4" qsCatId="simple" csTypeId="urn:microsoft.com/office/officeart/2005/8/colors/accent0_1" csCatId="mainScheme" phldr="1"/>
      <dgm:spPr/>
    </dgm:pt>
    <dgm:pt modelId="{2B1E6375-7F65-49B4-B301-2ACA81AA9DBC}">
      <dgm:prSet phldrT="[Text]" custT="1"/>
      <dgm:spPr/>
      <dgm:t>
        <a:bodyPr lIns="91440" tIns="0" rIns="0" bIns="274320" anchor="t"/>
        <a:lstStyle/>
        <a:p>
          <a:pPr algn="ctr"/>
          <a:r>
            <a:rPr lang="mn-MN" sz="1500" b="1" spc="-60" baseline="0" dirty="0" smtClean="0">
              <a:latin typeface="Cambria" panose="02040503050406030204" pitchFamily="18" charset="0"/>
            </a:rPr>
            <a:t>Нүүрсний физик-механикийн туршилт</a:t>
          </a:r>
          <a:endParaRPr lang="en-US" sz="1500" b="1" spc="-60" baseline="0" dirty="0">
            <a:latin typeface="Cambria" panose="02040503050406030204" pitchFamily="18" charset="0"/>
          </a:endParaRPr>
        </a:p>
      </dgm:t>
    </dgm:pt>
    <dgm:pt modelId="{A6DF669E-8C84-491B-9644-7E35C2EAF0D6}" type="parTrans" cxnId="{F7EE95B1-382E-4882-B299-8F2A88B76A78}">
      <dgm:prSet/>
      <dgm:spPr/>
      <dgm:t>
        <a:bodyPr/>
        <a:lstStyle/>
        <a:p>
          <a:endParaRPr lang="en-US"/>
        </a:p>
      </dgm:t>
    </dgm:pt>
    <dgm:pt modelId="{093E7C05-7D90-49A0-9672-6C2D216FD921}" type="sibTrans" cxnId="{F7EE95B1-382E-4882-B299-8F2A88B76A78}">
      <dgm:prSet/>
      <dgm:spPr/>
      <dgm:t>
        <a:bodyPr/>
        <a:lstStyle/>
        <a:p>
          <a:endParaRPr lang="en-US"/>
        </a:p>
      </dgm:t>
    </dgm:pt>
    <dgm:pt modelId="{213282F5-C464-4D13-90FF-731D7B889BCD}">
      <dgm:prSet custT="1"/>
      <dgm:spPr/>
      <dgm:t>
        <a:bodyPr lIns="180000" tIns="0" rIns="91440" bIns="182880" anchor="ctr"/>
        <a:lstStyle/>
        <a:p>
          <a:pPr algn="ctr"/>
          <a:r>
            <a:rPr lang="mn-MN" sz="1500" b="1" spc="-60" baseline="0" dirty="0" smtClean="0">
              <a:latin typeface="Cambria" panose="02040503050406030204" pitchFamily="18" charset="0"/>
            </a:rPr>
            <a:t>Техникийн шинжилгээ </a:t>
          </a:r>
          <a:endParaRPr lang="en-AU" sz="1500" b="1" spc="-60" baseline="0" dirty="0">
            <a:latin typeface="Cambria" panose="02040503050406030204" pitchFamily="18" charset="0"/>
          </a:endParaRPr>
        </a:p>
      </dgm:t>
    </dgm:pt>
    <dgm:pt modelId="{820D196A-C29F-4A0C-AC69-2030536FD2AF}" type="parTrans" cxnId="{E96D9FF9-6443-4606-9866-D9C7DD5315FA}">
      <dgm:prSet/>
      <dgm:spPr/>
      <dgm:t>
        <a:bodyPr/>
        <a:lstStyle/>
        <a:p>
          <a:endParaRPr lang="en-US"/>
        </a:p>
      </dgm:t>
    </dgm:pt>
    <dgm:pt modelId="{1E6CC323-987A-4EB7-9359-A0DC0B208787}" type="sibTrans" cxnId="{E96D9FF9-6443-4606-9866-D9C7DD5315FA}">
      <dgm:prSet/>
      <dgm:spPr/>
      <dgm:t>
        <a:bodyPr/>
        <a:lstStyle/>
        <a:p>
          <a:endParaRPr lang="en-US"/>
        </a:p>
      </dgm:t>
    </dgm:pt>
    <dgm:pt modelId="{D08AA627-7A87-4822-94F8-E6D0FD6D8DAF}">
      <dgm:prSet custT="1"/>
      <dgm:spPr/>
      <dgm:t>
        <a:bodyPr lIns="0"/>
        <a:lstStyle/>
        <a:p>
          <a:pPr algn="ctr"/>
          <a:r>
            <a:rPr lang="mn-MN" sz="1500" b="1" spc="-60" baseline="0" dirty="0" smtClean="0">
              <a:latin typeface="Cambria" panose="02040503050406030204" pitchFamily="18" charset="0"/>
            </a:rPr>
            <a:t>Коксжих чанарын шинжилгээ </a:t>
          </a:r>
          <a:endParaRPr lang="en-AU" sz="1500" b="1" spc="-60" baseline="0" dirty="0">
            <a:latin typeface="Cambria" panose="02040503050406030204" pitchFamily="18" charset="0"/>
          </a:endParaRPr>
        </a:p>
      </dgm:t>
    </dgm:pt>
    <dgm:pt modelId="{A9E68190-007E-4722-8FDC-6F3F3B34FEEE}" type="parTrans" cxnId="{AA584F64-A7DD-46DC-BC95-F9DB524D5BD4}">
      <dgm:prSet/>
      <dgm:spPr/>
      <dgm:t>
        <a:bodyPr/>
        <a:lstStyle/>
        <a:p>
          <a:endParaRPr lang="en-US"/>
        </a:p>
      </dgm:t>
    </dgm:pt>
    <dgm:pt modelId="{B608F91A-EAB0-4F0D-95AB-34308E478EC3}" type="sibTrans" cxnId="{AA584F64-A7DD-46DC-BC95-F9DB524D5BD4}">
      <dgm:prSet/>
      <dgm:spPr/>
      <dgm:t>
        <a:bodyPr/>
        <a:lstStyle/>
        <a:p>
          <a:endParaRPr lang="en-US"/>
        </a:p>
      </dgm:t>
    </dgm:pt>
    <dgm:pt modelId="{E51C017E-8DC2-4192-B400-0A384ACC76FC}">
      <dgm:prSet custT="1"/>
      <dgm:spPr/>
      <dgm:t>
        <a:bodyPr lIns="0" tIns="180000" rIns="252000" bIns="0" anchor="t"/>
        <a:lstStyle/>
        <a:p>
          <a:pPr algn="ctr"/>
          <a:r>
            <a:rPr lang="mn-MN" sz="1500" b="1" spc="-60" baseline="0" dirty="0" smtClean="0">
              <a:latin typeface="Cambria" panose="02040503050406030204" pitchFamily="18" charset="0"/>
            </a:rPr>
            <a:t>Бусад шинжилгээ</a:t>
          </a:r>
          <a:endParaRPr lang="en-AU" sz="1500" b="1" spc="-60" baseline="0" dirty="0">
            <a:latin typeface="Cambria" panose="02040503050406030204" pitchFamily="18" charset="0"/>
          </a:endParaRPr>
        </a:p>
      </dgm:t>
    </dgm:pt>
    <dgm:pt modelId="{64CA1A5F-7C5B-40E8-BFEE-C7C82FEF1661}" type="parTrans" cxnId="{17FB0175-DA71-4798-B33C-087F11F3D755}">
      <dgm:prSet/>
      <dgm:spPr/>
      <dgm:t>
        <a:bodyPr/>
        <a:lstStyle/>
        <a:p>
          <a:endParaRPr lang="en-US"/>
        </a:p>
      </dgm:t>
    </dgm:pt>
    <dgm:pt modelId="{CA188B5C-86B6-4691-8CA3-AA3C2D477A4F}" type="sibTrans" cxnId="{17FB0175-DA71-4798-B33C-087F11F3D755}">
      <dgm:prSet/>
      <dgm:spPr/>
      <dgm:t>
        <a:bodyPr/>
        <a:lstStyle/>
        <a:p>
          <a:endParaRPr lang="en-US"/>
        </a:p>
      </dgm:t>
    </dgm:pt>
    <dgm:pt modelId="{7152F5AA-7B20-44D2-B86F-3C4E03DC69F5}">
      <dgm:prSet custT="1"/>
      <dgm:spPr/>
      <dgm:t>
        <a:bodyPr tIns="274320" rIns="0"/>
        <a:lstStyle/>
        <a:p>
          <a:pPr algn="ctr"/>
          <a:r>
            <a:rPr lang="mn-MN" sz="1500" b="1" spc="-60" baseline="0" dirty="0" smtClean="0">
              <a:latin typeface="Cambria" panose="02040503050406030204" pitchFamily="18" charset="0"/>
            </a:rPr>
            <a:t>Дулааны нүүрсний шинжилгээ</a:t>
          </a:r>
          <a:endParaRPr lang="en-AU" sz="1500" b="1" spc="-60" baseline="0" dirty="0">
            <a:latin typeface="Cambria" panose="02040503050406030204" pitchFamily="18" charset="0"/>
          </a:endParaRPr>
        </a:p>
      </dgm:t>
    </dgm:pt>
    <dgm:pt modelId="{4FBD2BCE-C5C5-4D29-B6D9-BADCC0D92FC1}" type="parTrans" cxnId="{A1EC12F7-D29D-4808-A6D1-54FA1C514648}">
      <dgm:prSet/>
      <dgm:spPr/>
      <dgm:t>
        <a:bodyPr/>
        <a:lstStyle/>
        <a:p>
          <a:endParaRPr lang="en-US"/>
        </a:p>
      </dgm:t>
    </dgm:pt>
    <dgm:pt modelId="{DA023B99-2D79-4EBE-B145-B595DE042955}" type="sibTrans" cxnId="{A1EC12F7-D29D-4808-A6D1-54FA1C514648}">
      <dgm:prSet/>
      <dgm:spPr/>
      <dgm:t>
        <a:bodyPr/>
        <a:lstStyle/>
        <a:p>
          <a:endParaRPr lang="en-US"/>
        </a:p>
      </dgm:t>
    </dgm:pt>
    <dgm:pt modelId="{8E8E9EB3-03D9-4AD9-92F3-1DE0AC78D190}">
      <dgm:prSet custT="1"/>
      <dgm:spPr/>
      <dgm:t>
        <a:bodyPr lIns="0" tIns="0" rIns="0" bIns="182880"/>
        <a:lstStyle/>
        <a:p>
          <a:pPr algn="ctr"/>
          <a:r>
            <a:rPr lang="mn-MN" sz="1600" b="1" spc="-60" baseline="0" dirty="0" smtClean="0">
              <a:latin typeface="Cambria" panose="02040503050406030204" pitchFamily="18" charset="0"/>
            </a:rPr>
            <a:t>Дээж бэлтгэл</a:t>
          </a:r>
          <a:endParaRPr lang="en-AU" sz="1600" spc="-60" baseline="0" dirty="0">
            <a:latin typeface="Cambria" panose="02040503050406030204" pitchFamily="18" charset="0"/>
          </a:endParaRPr>
        </a:p>
      </dgm:t>
    </dgm:pt>
    <dgm:pt modelId="{2E3830BD-877C-46B2-A3AC-3323C511881C}" type="parTrans" cxnId="{83F0D9E2-5ED4-47EE-90C9-CD980B7555EE}">
      <dgm:prSet/>
      <dgm:spPr/>
      <dgm:t>
        <a:bodyPr/>
        <a:lstStyle/>
        <a:p>
          <a:endParaRPr lang="en-US"/>
        </a:p>
      </dgm:t>
    </dgm:pt>
    <dgm:pt modelId="{CB8EA999-788C-4DBD-B6B9-08147B53B438}" type="sibTrans" cxnId="{83F0D9E2-5ED4-47EE-90C9-CD980B7555EE}">
      <dgm:prSet/>
      <dgm:spPr/>
      <dgm:t>
        <a:bodyPr/>
        <a:lstStyle/>
        <a:p>
          <a:endParaRPr lang="en-US"/>
        </a:p>
      </dgm:t>
    </dgm:pt>
    <dgm:pt modelId="{C6497ECF-48DD-4698-8963-9A4D85C5317F}" type="pres">
      <dgm:prSet presAssocID="{06AD5FEA-F677-46AC-AF50-DB8E6B2554C3}" presName="compositeShape" presStyleCnt="0">
        <dgm:presLayoutVars>
          <dgm:chMax val="7"/>
          <dgm:dir/>
          <dgm:resizeHandles val="exact"/>
        </dgm:presLayoutVars>
      </dgm:prSet>
      <dgm:spPr/>
    </dgm:pt>
    <dgm:pt modelId="{1F80D71B-47FA-47CD-8E4F-EDB63267642C}" type="pres">
      <dgm:prSet presAssocID="{06AD5FEA-F677-46AC-AF50-DB8E6B2554C3}" presName="wedge1" presStyleLbl="node1" presStyleIdx="0" presStyleCnt="6"/>
      <dgm:spPr/>
      <dgm:t>
        <a:bodyPr/>
        <a:lstStyle/>
        <a:p>
          <a:endParaRPr lang="en-AU"/>
        </a:p>
      </dgm:t>
    </dgm:pt>
    <dgm:pt modelId="{F8A89858-D04F-40C7-9BFC-B378FA4298BE}" type="pres">
      <dgm:prSet presAssocID="{06AD5FEA-F677-46AC-AF50-DB8E6B2554C3}" presName="dummy1a" presStyleCnt="0"/>
      <dgm:spPr/>
    </dgm:pt>
    <dgm:pt modelId="{118580C1-7FCA-463C-91D5-4DCDBB05C051}" type="pres">
      <dgm:prSet presAssocID="{06AD5FEA-F677-46AC-AF50-DB8E6B2554C3}" presName="dummy1b" presStyleCnt="0"/>
      <dgm:spPr/>
    </dgm:pt>
    <dgm:pt modelId="{48AF34A1-37CE-4CEB-A405-22D8498FC62C}" type="pres">
      <dgm:prSet presAssocID="{06AD5FEA-F677-46AC-AF50-DB8E6B2554C3}" presName="wedge1Tx" presStyleLbl="node1" presStyleIdx="0" presStyleCnt="6">
        <dgm:presLayoutVars>
          <dgm:chMax val="0"/>
          <dgm:chPref val="0"/>
          <dgm:bulletEnabled val="1"/>
        </dgm:presLayoutVars>
      </dgm:prSet>
      <dgm:spPr/>
      <dgm:t>
        <a:bodyPr/>
        <a:lstStyle/>
        <a:p>
          <a:endParaRPr lang="en-AU"/>
        </a:p>
      </dgm:t>
    </dgm:pt>
    <dgm:pt modelId="{8B122AB0-8664-4B61-8C30-0CFD9AE3CB8E}" type="pres">
      <dgm:prSet presAssocID="{06AD5FEA-F677-46AC-AF50-DB8E6B2554C3}" presName="wedge2" presStyleLbl="node1" presStyleIdx="1" presStyleCnt="6"/>
      <dgm:spPr/>
      <dgm:t>
        <a:bodyPr/>
        <a:lstStyle/>
        <a:p>
          <a:endParaRPr lang="en-AU"/>
        </a:p>
      </dgm:t>
    </dgm:pt>
    <dgm:pt modelId="{4C71FFFB-B4D9-421A-85D2-74EFA73098D1}" type="pres">
      <dgm:prSet presAssocID="{06AD5FEA-F677-46AC-AF50-DB8E6B2554C3}" presName="dummy2a" presStyleCnt="0"/>
      <dgm:spPr/>
    </dgm:pt>
    <dgm:pt modelId="{5E6FDD8C-F3DF-4EB8-BC34-784AAF027611}" type="pres">
      <dgm:prSet presAssocID="{06AD5FEA-F677-46AC-AF50-DB8E6B2554C3}" presName="dummy2b" presStyleCnt="0"/>
      <dgm:spPr/>
    </dgm:pt>
    <dgm:pt modelId="{E6BDF4C7-7F17-4E0F-9653-D1A3F58E39E6}" type="pres">
      <dgm:prSet presAssocID="{06AD5FEA-F677-46AC-AF50-DB8E6B2554C3}" presName="wedge2Tx" presStyleLbl="node1" presStyleIdx="1" presStyleCnt="6">
        <dgm:presLayoutVars>
          <dgm:chMax val="0"/>
          <dgm:chPref val="0"/>
          <dgm:bulletEnabled val="1"/>
        </dgm:presLayoutVars>
      </dgm:prSet>
      <dgm:spPr/>
      <dgm:t>
        <a:bodyPr/>
        <a:lstStyle/>
        <a:p>
          <a:endParaRPr lang="en-AU"/>
        </a:p>
      </dgm:t>
    </dgm:pt>
    <dgm:pt modelId="{9D9F6691-8D01-4F5B-B92B-8E28A3514656}" type="pres">
      <dgm:prSet presAssocID="{06AD5FEA-F677-46AC-AF50-DB8E6B2554C3}" presName="wedge3" presStyleLbl="node1" presStyleIdx="2" presStyleCnt="6"/>
      <dgm:spPr/>
      <dgm:t>
        <a:bodyPr/>
        <a:lstStyle/>
        <a:p>
          <a:endParaRPr lang="en-AU"/>
        </a:p>
      </dgm:t>
    </dgm:pt>
    <dgm:pt modelId="{A013C7E0-E4C6-40BA-ABAE-A8E4B0022E23}" type="pres">
      <dgm:prSet presAssocID="{06AD5FEA-F677-46AC-AF50-DB8E6B2554C3}" presName="dummy3a" presStyleCnt="0"/>
      <dgm:spPr/>
    </dgm:pt>
    <dgm:pt modelId="{8B84D153-C1F3-4B54-9EB0-51D93797872D}" type="pres">
      <dgm:prSet presAssocID="{06AD5FEA-F677-46AC-AF50-DB8E6B2554C3}" presName="dummy3b" presStyleCnt="0"/>
      <dgm:spPr/>
    </dgm:pt>
    <dgm:pt modelId="{E3158C18-18CF-4B08-A1D6-F0B1FABD5026}" type="pres">
      <dgm:prSet presAssocID="{06AD5FEA-F677-46AC-AF50-DB8E6B2554C3}" presName="wedge3Tx" presStyleLbl="node1" presStyleIdx="2" presStyleCnt="6">
        <dgm:presLayoutVars>
          <dgm:chMax val="0"/>
          <dgm:chPref val="0"/>
          <dgm:bulletEnabled val="1"/>
        </dgm:presLayoutVars>
      </dgm:prSet>
      <dgm:spPr/>
      <dgm:t>
        <a:bodyPr/>
        <a:lstStyle/>
        <a:p>
          <a:endParaRPr lang="en-AU"/>
        </a:p>
      </dgm:t>
    </dgm:pt>
    <dgm:pt modelId="{956F585F-580E-426C-8C68-E1A1A9CCE53A}" type="pres">
      <dgm:prSet presAssocID="{06AD5FEA-F677-46AC-AF50-DB8E6B2554C3}" presName="wedge4" presStyleLbl="node1" presStyleIdx="3" presStyleCnt="6"/>
      <dgm:spPr/>
      <dgm:t>
        <a:bodyPr/>
        <a:lstStyle/>
        <a:p>
          <a:endParaRPr lang="en-AU"/>
        </a:p>
      </dgm:t>
    </dgm:pt>
    <dgm:pt modelId="{59B63F32-D473-41DF-A77C-688360A9346F}" type="pres">
      <dgm:prSet presAssocID="{06AD5FEA-F677-46AC-AF50-DB8E6B2554C3}" presName="dummy4a" presStyleCnt="0"/>
      <dgm:spPr/>
    </dgm:pt>
    <dgm:pt modelId="{23CAEDCF-3C49-45C4-80A6-2F191DCA5268}" type="pres">
      <dgm:prSet presAssocID="{06AD5FEA-F677-46AC-AF50-DB8E6B2554C3}" presName="dummy4b" presStyleCnt="0"/>
      <dgm:spPr/>
    </dgm:pt>
    <dgm:pt modelId="{5FD0B558-7E61-4603-92D3-43E4B97006C6}" type="pres">
      <dgm:prSet presAssocID="{06AD5FEA-F677-46AC-AF50-DB8E6B2554C3}" presName="wedge4Tx" presStyleLbl="node1" presStyleIdx="3" presStyleCnt="6">
        <dgm:presLayoutVars>
          <dgm:chMax val="0"/>
          <dgm:chPref val="0"/>
          <dgm:bulletEnabled val="1"/>
        </dgm:presLayoutVars>
      </dgm:prSet>
      <dgm:spPr/>
      <dgm:t>
        <a:bodyPr/>
        <a:lstStyle/>
        <a:p>
          <a:endParaRPr lang="en-AU"/>
        </a:p>
      </dgm:t>
    </dgm:pt>
    <dgm:pt modelId="{04D9A876-F603-4520-8DAA-5C4EE513A5C4}" type="pres">
      <dgm:prSet presAssocID="{06AD5FEA-F677-46AC-AF50-DB8E6B2554C3}" presName="wedge5" presStyleLbl="node1" presStyleIdx="4" presStyleCnt="6"/>
      <dgm:spPr/>
      <dgm:t>
        <a:bodyPr/>
        <a:lstStyle/>
        <a:p>
          <a:endParaRPr lang="en-AU"/>
        </a:p>
      </dgm:t>
    </dgm:pt>
    <dgm:pt modelId="{EABC81F2-63C3-4551-BAD2-E06A94507A95}" type="pres">
      <dgm:prSet presAssocID="{06AD5FEA-F677-46AC-AF50-DB8E6B2554C3}" presName="dummy5a" presStyleCnt="0"/>
      <dgm:spPr/>
    </dgm:pt>
    <dgm:pt modelId="{9A050D7C-DA19-4B7D-9152-0CFE246BDD8E}" type="pres">
      <dgm:prSet presAssocID="{06AD5FEA-F677-46AC-AF50-DB8E6B2554C3}" presName="dummy5b" presStyleCnt="0"/>
      <dgm:spPr/>
    </dgm:pt>
    <dgm:pt modelId="{9DFEFDA5-12E3-429E-BF20-BA1C56DABB58}" type="pres">
      <dgm:prSet presAssocID="{06AD5FEA-F677-46AC-AF50-DB8E6B2554C3}" presName="wedge5Tx" presStyleLbl="node1" presStyleIdx="4" presStyleCnt="6">
        <dgm:presLayoutVars>
          <dgm:chMax val="0"/>
          <dgm:chPref val="0"/>
          <dgm:bulletEnabled val="1"/>
        </dgm:presLayoutVars>
      </dgm:prSet>
      <dgm:spPr/>
      <dgm:t>
        <a:bodyPr/>
        <a:lstStyle/>
        <a:p>
          <a:endParaRPr lang="en-AU"/>
        </a:p>
      </dgm:t>
    </dgm:pt>
    <dgm:pt modelId="{B4409BE7-8BF3-4F03-B405-D57E1602545C}" type="pres">
      <dgm:prSet presAssocID="{06AD5FEA-F677-46AC-AF50-DB8E6B2554C3}" presName="wedge6" presStyleLbl="node1" presStyleIdx="5" presStyleCnt="6"/>
      <dgm:spPr/>
      <dgm:t>
        <a:bodyPr/>
        <a:lstStyle/>
        <a:p>
          <a:endParaRPr lang="en-AU"/>
        </a:p>
      </dgm:t>
    </dgm:pt>
    <dgm:pt modelId="{04FD2783-EC7E-409A-B446-73C90DEDC92D}" type="pres">
      <dgm:prSet presAssocID="{06AD5FEA-F677-46AC-AF50-DB8E6B2554C3}" presName="dummy6a" presStyleCnt="0"/>
      <dgm:spPr/>
    </dgm:pt>
    <dgm:pt modelId="{82BEE54C-CCD4-43B2-93B7-E94336E9BABF}" type="pres">
      <dgm:prSet presAssocID="{06AD5FEA-F677-46AC-AF50-DB8E6B2554C3}" presName="dummy6b" presStyleCnt="0"/>
      <dgm:spPr/>
    </dgm:pt>
    <dgm:pt modelId="{45ECC0D3-E607-4CB1-8ACF-367CAEBAFE94}" type="pres">
      <dgm:prSet presAssocID="{06AD5FEA-F677-46AC-AF50-DB8E6B2554C3}" presName="wedge6Tx" presStyleLbl="node1" presStyleIdx="5" presStyleCnt="6">
        <dgm:presLayoutVars>
          <dgm:chMax val="0"/>
          <dgm:chPref val="0"/>
          <dgm:bulletEnabled val="1"/>
        </dgm:presLayoutVars>
      </dgm:prSet>
      <dgm:spPr/>
      <dgm:t>
        <a:bodyPr/>
        <a:lstStyle/>
        <a:p>
          <a:endParaRPr lang="en-AU"/>
        </a:p>
      </dgm:t>
    </dgm:pt>
    <dgm:pt modelId="{E59A3024-0CD0-40DC-8EAE-536E71AF7801}" type="pres">
      <dgm:prSet presAssocID="{093E7C05-7D90-49A0-9672-6C2D216FD921}" presName="arrowWedge1" presStyleLbl="fgSibTrans2D1" presStyleIdx="0" presStyleCnt="6"/>
      <dgm:spPr/>
    </dgm:pt>
    <dgm:pt modelId="{94ACC2AD-52F9-4CF0-8741-2DE9EB64A452}" type="pres">
      <dgm:prSet presAssocID="{1E6CC323-987A-4EB7-9359-A0DC0B208787}" presName="arrowWedge2" presStyleLbl="fgSibTrans2D1" presStyleIdx="1" presStyleCnt="6"/>
      <dgm:spPr/>
    </dgm:pt>
    <dgm:pt modelId="{629FBC7F-3D1B-4E5D-8EB3-9047839EE7AE}" type="pres">
      <dgm:prSet presAssocID="{B608F91A-EAB0-4F0D-95AB-34308E478EC3}" presName="arrowWedge3" presStyleLbl="fgSibTrans2D1" presStyleIdx="2" presStyleCnt="6"/>
      <dgm:spPr/>
    </dgm:pt>
    <dgm:pt modelId="{7B85CB2C-BC46-41DA-860E-E83D4DCB69B6}" type="pres">
      <dgm:prSet presAssocID="{DA023B99-2D79-4EBE-B145-B595DE042955}" presName="arrowWedge4" presStyleLbl="fgSibTrans2D1" presStyleIdx="3" presStyleCnt="6"/>
      <dgm:spPr/>
    </dgm:pt>
    <dgm:pt modelId="{24D2C46E-2642-4C04-BAE4-52B5AB08B482}" type="pres">
      <dgm:prSet presAssocID="{CA188B5C-86B6-4691-8CA3-AA3C2D477A4F}" presName="arrowWedge5" presStyleLbl="fgSibTrans2D1" presStyleIdx="4" presStyleCnt="6"/>
      <dgm:spPr/>
    </dgm:pt>
    <dgm:pt modelId="{98B248BA-59B6-4EE5-A3EA-60E10BCDE30C}" type="pres">
      <dgm:prSet presAssocID="{CB8EA999-788C-4DBD-B6B9-08147B53B438}" presName="arrowWedge6" presStyleLbl="fgSibTrans2D1" presStyleIdx="5" presStyleCnt="6"/>
      <dgm:spPr/>
    </dgm:pt>
  </dgm:ptLst>
  <dgm:cxnLst>
    <dgm:cxn modelId="{94281F57-5A31-4190-968C-CF5716DCDF73}" type="presOf" srcId="{E51C017E-8DC2-4192-B400-0A384ACC76FC}" destId="{04D9A876-F603-4520-8DAA-5C4EE513A5C4}" srcOrd="0" destOrd="0" presId="urn:microsoft.com/office/officeart/2005/8/layout/cycle8"/>
    <dgm:cxn modelId="{10D3003F-47E3-4DD0-BD51-2DA9FE124CD5}" type="presOf" srcId="{2B1E6375-7F65-49B4-B301-2ACA81AA9DBC}" destId="{1F80D71B-47FA-47CD-8E4F-EDB63267642C}" srcOrd="0" destOrd="0" presId="urn:microsoft.com/office/officeart/2005/8/layout/cycle8"/>
    <dgm:cxn modelId="{E96D9FF9-6443-4606-9866-D9C7DD5315FA}" srcId="{06AD5FEA-F677-46AC-AF50-DB8E6B2554C3}" destId="{213282F5-C464-4D13-90FF-731D7B889BCD}" srcOrd="1" destOrd="0" parTransId="{820D196A-C29F-4A0C-AC69-2030536FD2AF}" sibTransId="{1E6CC323-987A-4EB7-9359-A0DC0B208787}"/>
    <dgm:cxn modelId="{D8F1E157-0982-4F14-924C-2E4E1AD084DF}" type="presOf" srcId="{D08AA627-7A87-4822-94F8-E6D0FD6D8DAF}" destId="{E3158C18-18CF-4B08-A1D6-F0B1FABD5026}" srcOrd="1" destOrd="0" presId="urn:microsoft.com/office/officeart/2005/8/layout/cycle8"/>
    <dgm:cxn modelId="{AA584F64-A7DD-46DC-BC95-F9DB524D5BD4}" srcId="{06AD5FEA-F677-46AC-AF50-DB8E6B2554C3}" destId="{D08AA627-7A87-4822-94F8-E6D0FD6D8DAF}" srcOrd="2" destOrd="0" parTransId="{A9E68190-007E-4722-8FDC-6F3F3B34FEEE}" sibTransId="{B608F91A-EAB0-4F0D-95AB-34308E478EC3}"/>
    <dgm:cxn modelId="{A1EC12F7-D29D-4808-A6D1-54FA1C514648}" srcId="{06AD5FEA-F677-46AC-AF50-DB8E6B2554C3}" destId="{7152F5AA-7B20-44D2-B86F-3C4E03DC69F5}" srcOrd="3" destOrd="0" parTransId="{4FBD2BCE-C5C5-4D29-B6D9-BADCC0D92FC1}" sibTransId="{DA023B99-2D79-4EBE-B145-B595DE042955}"/>
    <dgm:cxn modelId="{30F94926-FC5F-4F0D-BA01-5EF05E3D62BE}" type="presOf" srcId="{7152F5AA-7B20-44D2-B86F-3C4E03DC69F5}" destId="{5FD0B558-7E61-4603-92D3-43E4B97006C6}" srcOrd="1" destOrd="0" presId="urn:microsoft.com/office/officeart/2005/8/layout/cycle8"/>
    <dgm:cxn modelId="{2A089437-050C-4261-B4E6-8D170208DE9C}" type="presOf" srcId="{8E8E9EB3-03D9-4AD9-92F3-1DE0AC78D190}" destId="{45ECC0D3-E607-4CB1-8ACF-367CAEBAFE94}" srcOrd="1" destOrd="0" presId="urn:microsoft.com/office/officeart/2005/8/layout/cycle8"/>
    <dgm:cxn modelId="{83F0D9E2-5ED4-47EE-90C9-CD980B7555EE}" srcId="{06AD5FEA-F677-46AC-AF50-DB8E6B2554C3}" destId="{8E8E9EB3-03D9-4AD9-92F3-1DE0AC78D190}" srcOrd="5" destOrd="0" parTransId="{2E3830BD-877C-46B2-A3AC-3323C511881C}" sibTransId="{CB8EA999-788C-4DBD-B6B9-08147B53B438}"/>
    <dgm:cxn modelId="{ECA9000A-06F2-476F-A3B9-FB5954A9777E}" type="presOf" srcId="{2B1E6375-7F65-49B4-B301-2ACA81AA9DBC}" destId="{48AF34A1-37CE-4CEB-A405-22D8498FC62C}" srcOrd="1" destOrd="0" presId="urn:microsoft.com/office/officeart/2005/8/layout/cycle8"/>
    <dgm:cxn modelId="{974D975B-2C5C-4048-8590-0C6C66AEDB2A}" type="presOf" srcId="{D08AA627-7A87-4822-94F8-E6D0FD6D8DAF}" destId="{9D9F6691-8D01-4F5B-B92B-8E28A3514656}" srcOrd="0" destOrd="0" presId="urn:microsoft.com/office/officeart/2005/8/layout/cycle8"/>
    <dgm:cxn modelId="{17FB0175-DA71-4798-B33C-087F11F3D755}" srcId="{06AD5FEA-F677-46AC-AF50-DB8E6B2554C3}" destId="{E51C017E-8DC2-4192-B400-0A384ACC76FC}" srcOrd="4" destOrd="0" parTransId="{64CA1A5F-7C5B-40E8-BFEE-C7C82FEF1661}" sibTransId="{CA188B5C-86B6-4691-8CA3-AA3C2D477A4F}"/>
    <dgm:cxn modelId="{B8532A48-93E0-445E-93CC-E7E18DD23729}" type="presOf" srcId="{E51C017E-8DC2-4192-B400-0A384ACC76FC}" destId="{9DFEFDA5-12E3-429E-BF20-BA1C56DABB58}" srcOrd="1" destOrd="0" presId="urn:microsoft.com/office/officeart/2005/8/layout/cycle8"/>
    <dgm:cxn modelId="{7E2E8BBD-C943-4ADA-BD52-A70F21F6A886}" type="presOf" srcId="{213282F5-C464-4D13-90FF-731D7B889BCD}" destId="{E6BDF4C7-7F17-4E0F-9653-D1A3F58E39E6}" srcOrd="1" destOrd="0" presId="urn:microsoft.com/office/officeart/2005/8/layout/cycle8"/>
    <dgm:cxn modelId="{9DF0D21A-3A39-47BB-B86E-A6EF12A57994}" type="presOf" srcId="{213282F5-C464-4D13-90FF-731D7B889BCD}" destId="{8B122AB0-8664-4B61-8C30-0CFD9AE3CB8E}" srcOrd="0" destOrd="0" presId="urn:microsoft.com/office/officeart/2005/8/layout/cycle8"/>
    <dgm:cxn modelId="{510AC291-25A9-459B-AC97-1D588FC0576B}" type="presOf" srcId="{8E8E9EB3-03D9-4AD9-92F3-1DE0AC78D190}" destId="{B4409BE7-8BF3-4F03-B405-D57E1602545C}" srcOrd="0" destOrd="0" presId="urn:microsoft.com/office/officeart/2005/8/layout/cycle8"/>
    <dgm:cxn modelId="{F5321137-9C8B-4325-805C-9A0F3D1AED46}" type="presOf" srcId="{06AD5FEA-F677-46AC-AF50-DB8E6B2554C3}" destId="{C6497ECF-48DD-4698-8963-9A4D85C5317F}" srcOrd="0" destOrd="0" presId="urn:microsoft.com/office/officeart/2005/8/layout/cycle8"/>
    <dgm:cxn modelId="{F7EE95B1-382E-4882-B299-8F2A88B76A78}" srcId="{06AD5FEA-F677-46AC-AF50-DB8E6B2554C3}" destId="{2B1E6375-7F65-49B4-B301-2ACA81AA9DBC}" srcOrd="0" destOrd="0" parTransId="{A6DF669E-8C84-491B-9644-7E35C2EAF0D6}" sibTransId="{093E7C05-7D90-49A0-9672-6C2D216FD921}"/>
    <dgm:cxn modelId="{8F627250-C966-4CD9-9382-BAAA4DF14D18}" type="presOf" srcId="{7152F5AA-7B20-44D2-B86F-3C4E03DC69F5}" destId="{956F585F-580E-426C-8C68-E1A1A9CCE53A}" srcOrd="0" destOrd="0" presId="urn:microsoft.com/office/officeart/2005/8/layout/cycle8"/>
    <dgm:cxn modelId="{A88F4F06-6FE8-41D2-BCCA-5409AF61EAA2}" type="presParOf" srcId="{C6497ECF-48DD-4698-8963-9A4D85C5317F}" destId="{1F80D71B-47FA-47CD-8E4F-EDB63267642C}" srcOrd="0" destOrd="0" presId="urn:microsoft.com/office/officeart/2005/8/layout/cycle8"/>
    <dgm:cxn modelId="{FC6BB306-E0C1-4C4A-8133-91EAFA2F8497}" type="presParOf" srcId="{C6497ECF-48DD-4698-8963-9A4D85C5317F}" destId="{F8A89858-D04F-40C7-9BFC-B378FA4298BE}" srcOrd="1" destOrd="0" presId="urn:microsoft.com/office/officeart/2005/8/layout/cycle8"/>
    <dgm:cxn modelId="{CC2DC838-BD31-47B0-A39C-3FFBDBA3E00F}" type="presParOf" srcId="{C6497ECF-48DD-4698-8963-9A4D85C5317F}" destId="{118580C1-7FCA-463C-91D5-4DCDBB05C051}" srcOrd="2" destOrd="0" presId="urn:microsoft.com/office/officeart/2005/8/layout/cycle8"/>
    <dgm:cxn modelId="{DAA4F28A-C097-44E0-AAD4-F011A78C46A5}" type="presParOf" srcId="{C6497ECF-48DD-4698-8963-9A4D85C5317F}" destId="{48AF34A1-37CE-4CEB-A405-22D8498FC62C}" srcOrd="3" destOrd="0" presId="urn:microsoft.com/office/officeart/2005/8/layout/cycle8"/>
    <dgm:cxn modelId="{12A849D0-A2CA-4FE2-9FF0-529318028B27}" type="presParOf" srcId="{C6497ECF-48DD-4698-8963-9A4D85C5317F}" destId="{8B122AB0-8664-4B61-8C30-0CFD9AE3CB8E}" srcOrd="4" destOrd="0" presId="urn:microsoft.com/office/officeart/2005/8/layout/cycle8"/>
    <dgm:cxn modelId="{B310519B-6E2E-4A92-866A-75D810757D44}" type="presParOf" srcId="{C6497ECF-48DD-4698-8963-9A4D85C5317F}" destId="{4C71FFFB-B4D9-421A-85D2-74EFA73098D1}" srcOrd="5" destOrd="0" presId="urn:microsoft.com/office/officeart/2005/8/layout/cycle8"/>
    <dgm:cxn modelId="{9329EA75-B73C-4391-AD83-EBEE594AC561}" type="presParOf" srcId="{C6497ECF-48DD-4698-8963-9A4D85C5317F}" destId="{5E6FDD8C-F3DF-4EB8-BC34-784AAF027611}" srcOrd="6" destOrd="0" presId="urn:microsoft.com/office/officeart/2005/8/layout/cycle8"/>
    <dgm:cxn modelId="{726301D4-F35D-4A38-9EA4-DB320CE59461}" type="presParOf" srcId="{C6497ECF-48DD-4698-8963-9A4D85C5317F}" destId="{E6BDF4C7-7F17-4E0F-9653-D1A3F58E39E6}" srcOrd="7" destOrd="0" presId="urn:microsoft.com/office/officeart/2005/8/layout/cycle8"/>
    <dgm:cxn modelId="{9E0FCF2C-79AD-40DA-A962-6BBECCE393EF}" type="presParOf" srcId="{C6497ECF-48DD-4698-8963-9A4D85C5317F}" destId="{9D9F6691-8D01-4F5B-B92B-8E28A3514656}" srcOrd="8" destOrd="0" presId="urn:microsoft.com/office/officeart/2005/8/layout/cycle8"/>
    <dgm:cxn modelId="{FB9EF40B-9B99-4B61-8D8D-1A04375BE39C}" type="presParOf" srcId="{C6497ECF-48DD-4698-8963-9A4D85C5317F}" destId="{A013C7E0-E4C6-40BA-ABAE-A8E4B0022E23}" srcOrd="9" destOrd="0" presId="urn:microsoft.com/office/officeart/2005/8/layout/cycle8"/>
    <dgm:cxn modelId="{827B50D1-683C-4420-96AD-43C3EF343F65}" type="presParOf" srcId="{C6497ECF-48DD-4698-8963-9A4D85C5317F}" destId="{8B84D153-C1F3-4B54-9EB0-51D93797872D}" srcOrd="10" destOrd="0" presId="urn:microsoft.com/office/officeart/2005/8/layout/cycle8"/>
    <dgm:cxn modelId="{E04BEF39-CC8B-4905-8589-AF6A43F573C9}" type="presParOf" srcId="{C6497ECF-48DD-4698-8963-9A4D85C5317F}" destId="{E3158C18-18CF-4B08-A1D6-F0B1FABD5026}" srcOrd="11" destOrd="0" presId="urn:microsoft.com/office/officeart/2005/8/layout/cycle8"/>
    <dgm:cxn modelId="{C17651F2-A808-43E0-9F13-0BD734C73846}" type="presParOf" srcId="{C6497ECF-48DD-4698-8963-9A4D85C5317F}" destId="{956F585F-580E-426C-8C68-E1A1A9CCE53A}" srcOrd="12" destOrd="0" presId="urn:microsoft.com/office/officeart/2005/8/layout/cycle8"/>
    <dgm:cxn modelId="{422385E7-34FC-4B29-9402-6B345CBFF466}" type="presParOf" srcId="{C6497ECF-48DD-4698-8963-9A4D85C5317F}" destId="{59B63F32-D473-41DF-A77C-688360A9346F}" srcOrd="13" destOrd="0" presId="urn:microsoft.com/office/officeart/2005/8/layout/cycle8"/>
    <dgm:cxn modelId="{950EDAC1-F8E8-42F0-94F9-9716B582E1D3}" type="presParOf" srcId="{C6497ECF-48DD-4698-8963-9A4D85C5317F}" destId="{23CAEDCF-3C49-45C4-80A6-2F191DCA5268}" srcOrd="14" destOrd="0" presId="urn:microsoft.com/office/officeart/2005/8/layout/cycle8"/>
    <dgm:cxn modelId="{626FAE80-C0CD-43CE-A4D1-B92E6F287FD7}" type="presParOf" srcId="{C6497ECF-48DD-4698-8963-9A4D85C5317F}" destId="{5FD0B558-7E61-4603-92D3-43E4B97006C6}" srcOrd="15" destOrd="0" presId="urn:microsoft.com/office/officeart/2005/8/layout/cycle8"/>
    <dgm:cxn modelId="{D4A2DA0C-1550-4570-9E24-6DA3E51B1DF4}" type="presParOf" srcId="{C6497ECF-48DD-4698-8963-9A4D85C5317F}" destId="{04D9A876-F603-4520-8DAA-5C4EE513A5C4}" srcOrd="16" destOrd="0" presId="urn:microsoft.com/office/officeart/2005/8/layout/cycle8"/>
    <dgm:cxn modelId="{2BF424FA-3CAE-42FB-8EF8-DD4086608CEC}" type="presParOf" srcId="{C6497ECF-48DD-4698-8963-9A4D85C5317F}" destId="{EABC81F2-63C3-4551-BAD2-E06A94507A95}" srcOrd="17" destOrd="0" presId="urn:microsoft.com/office/officeart/2005/8/layout/cycle8"/>
    <dgm:cxn modelId="{27B1A5EB-7842-4E95-BF15-5661AA9BCEB7}" type="presParOf" srcId="{C6497ECF-48DD-4698-8963-9A4D85C5317F}" destId="{9A050D7C-DA19-4B7D-9152-0CFE246BDD8E}" srcOrd="18" destOrd="0" presId="urn:microsoft.com/office/officeart/2005/8/layout/cycle8"/>
    <dgm:cxn modelId="{DDBD1E1C-7636-4B4D-9AC3-6AAE4BCC52DF}" type="presParOf" srcId="{C6497ECF-48DD-4698-8963-9A4D85C5317F}" destId="{9DFEFDA5-12E3-429E-BF20-BA1C56DABB58}" srcOrd="19" destOrd="0" presId="urn:microsoft.com/office/officeart/2005/8/layout/cycle8"/>
    <dgm:cxn modelId="{F1F809CC-6C27-4CF8-9FC6-C56CABD286F5}" type="presParOf" srcId="{C6497ECF-48DD-4698-8963-9A4D85C5317F}" destId="{B4409BE7-8BF3-4F03-B405-D57E1602545C}" srcOrd="20" destOrd="0" presId="urn:microsoft.com/office/officeart/2005/8/layout/cycle8"/>
    <dgm:cxn modelId="{DEFFD599-3FC6-4272-8D1F-BBFB67164B8C}" type="presParOf" srcId="{C6497ECF-48DD-4698-8963-9A4D85C5317F}" destId="{04FD2783-EC7E-409A-B446-73C90DEDC92D}" srcOrd="21" destOrd="0" presId="urn:microsoft.com/office/officeart/2005/8/layout/cycle8"/>
    <dgm:cxn modelId="{B3A06EBD-37C6-40BD-9B24-1F3312AD317A}" type="presParOf" srcId="{C6497ECF-48DD-4698-8963-9A4D85C5317F}" destId="{82BEE54C-CCD4-43B2-93B7-E94336E9BABF}" srcOrd="22" destOrd="0" presId="urn:microsoft.com/office/officeart/2005/8/layout/cycle8"/>
    <dgm:cxn modelId="{36822300-1E7D-4B5E-B539-FE2914E0260F}" type="presParOf" srcId="{C6497ECF-48DD-4698-8963-9A4D85C5317F}" destId="{45ECC0D3-E607-4CB1-8ACF-367CAEBAFE94}" srcOrd="23" destOrd="0" presId="urn:microsoft.com/office/officeart/2005/8/layout/cycle8"/>
    <dgm:cxn modelId="{F5386244-0175-495A-91B0-C92595D40DF4}" type="presParOf" srcId="{C6497ECF-48DD-4698-8963-9A4D85C5317F}" destId="{E59A3024-0CD0-40DC-8EAE-536E71AF7801}" srcOrd="24" destOrd="0" presId="urn:microsoft.com/office/officeart/2005/8/layout/cycle8"/>
    <dgm:cxn modelId="{4099345B-4055-4399-92B1-11F99BE2BF70}" type="presParOf" srcId="{C6497ECF-48DD-4698-8963-9A4D85C5317F}" destId="{94ACC2AD-52F9-4CF0-8741-2DE9EB64A452}" srcOrd="25" destOrd="0" presId="urn:microsoft.com/office/officeart/2005/8/layout/cycle8"/>
    <dgm:cxn modelId="{4496B4A5-0981-4151-BB77-C7557B8047DC}" type="presParOf" srcId="{C6497ECF-48DD-4698-8963-9A4D85C5317F}" destId="{629FBC7F-3D1B-4E5D-8EB3-9047839EE7AE}" srcOrd="26" destOrd="0" presId="urn:microsoft.com/office/officeart/2005/8/layout/cycle8"/>
    <dgm:cxn modelId="{F942F339-033D-4089-833B-10AF556B5D3C}" type="presParOf" srcId="{C6497ECF-48DD-4698-8963-9A4D85C5317F}" destId="{7B85CB2C-BC46-41DA-860E-E83D4DCB69B6}" srcOrd="27" destOrd="0" presId="urn:microsoft.com/office/officeart/2005/8/layout/cycle8"/>
    <dgm:cxn modelId="{9361BB59-40AA-4FAE-A39B-1D482304C404}" type="presParOf" srcId="{C6497ECF-48DD-4698-8963-9A4D85C5317F}" destId="{24D2C46E-2642-4C04-BAE4-52B5AB08B482}" srcOrd="28" destOrd="0" presId="urn:microsoft.com/office/officeart/2005/8/layout/cycle8"/>
    <dgm:cxn modelId="{A6217FCD-54F1-40FF-AC25-D81AFF08AD79}" type="presParOf" srcId="{C6497ECF-48DD-4698-8963-9A4D85C5317F}" destId="{98B248BA-59B6-4EE5-A3EA-60E10BCDE30C}" srcOrd="2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0D71B-47FA-47CD-8E4F-EDB63267642C}">
      <dsp:nvSpPr>
        <dsp:cNvPr id="0" name=""/>
        <dsp:cNvSpPr/>
      </dsp:nvSpPr>
      <dsp:spPr>
        <a:xfrm>
          <a:off x="1898303" y="342790"/>
          <a:ext cx="4651758" cy="4651758"/>
        </a:xfrm>
        <a:prstGeom prst="pie">
          <a:avLst>
            <a:gd name="adj1" fmla="val 16200000"/>
            <a:gd name="adj2" fmla="val 20520000"/>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2880" tIns="0" rIns="0" bIns="22860" numCol="1" spcCol="1270" anchor="t" anchorCtr="0">
          <a:noAutofit/>
        </a:bodyPr>
        <a:lstStyle/>
        <a:p>
          <a:pPr lvl="0" algn="ctr" defTabSz="800100">
            <a:lnSpc>
              <a:spcPct val="90000"/>
            </a:lnSpc>
            <a:spcBef>
              <a:spcPct val="0"/>
            </a:spcBef>
            <a:spcAft>
              <a:spcPct val="35000"/>
            </a:spcAft>
          </a:pPr>
          <a:r>
            <a:rPr lang="mn-MN" sz="1800" b="1" kern="1200" dirty="0" smtClean="0">
              <a:latin typeface="Cambria" panose="02040503050406030204" pitchFamily="18" charset="0"/>
            </a:rPr>
            <a:t>Дээж бэлтгэлийн багц</a:t>
          </a:r>
          <a:endParaRPr lang="en-US" sz="1800" kern="1200" dirty="0">
            <a:latin typeface="Cambria" panose="02040503050406030204" pitchFamily="18" charset="0"/>
          </a:endParaRPr>
        </a:p>
      </dsp:txBody>
      <dsp:txXfrm>
        <a:off x="4324971" y="1124728"/>
        <a:ext cx="1495208" cy="996805"/>
      </dsp:txXfrm>
    </dsp:sp>
    <dsp:sp modelId="{8B122AB0-8664-4B61-8C30-0CFD9AE3CB8E}">
      <dsp:nvSpPr>
        <dsp:cNvPr id="0" name=""/>
        <dsp:cNvSpPr/>
      </dsp:nvSpPr>
      <dsp:spPr>
        <a:xfrm>
          <a:off x="1938175" y="466837"/>
          <a:ext cx="4651758" cy="4651758"/>
        </a:xfrm>
        <a:prstGeom prst="pie">
          <a:avLst>
            <a:gd name="adj1" fmla="val 20520000"/>
            <a:gd name="adj2" fmla="val 3240000"/>
          </a:avLst>
        </a:prstGeom>
        <a:gradFill rotWithShape="0">
          <a:gsLst>
            <a:gs pos="0">
              <a:schemeClr val="accent1">
                <a:shade val="50000"/>
                <a:hueOff val="144575"/>
                <a:satOff val="-3024"/>
                <a:lumOff val="16825"/>
                <a:alphaOff val="0"/>
                <a:shade val="51000"/>
                <a:satMod val="130000"/>
              </a:schemeClr>
            </a:gs>
            <a:gs pos="80000">
              <a:schemeClr val="accent1">
                <a:shade val="50000"/>
                <a:hueOff val="144575"/>
                <a:satOff val="-3024"/>
                <a:lumOff val="16825"/>
                <a:alphaOff val="0"/>
                <a:shade val="93000"/>
                <a:satMod val="130000"/>
              </a:schemeClr>
            </a:gs>
            <a:gs pos="100000">
              <a:schemeClr val="accent1">
                <a:shade val="50000"/>
                <a:hueOff val="144575"/>
                <a:satOff val="-3024"/>
                <a:lumOff val="168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6000" tIns="0" rIns="0" bIns="108000" numCol="1" spcCol="1270" anchor="b" anchorCtr="0">
          <a:noAutofit/>
        </a:bodyPr>
        <a:lstStyle/>
        <a:p>
          <a:pPr lvl="0" algn="ctr" defTabSz="622300">
            <a:lnSpc>
              <a:spcPct val="90000"/>
            </a:lnSpc>
            <a:spcBef>
              <a:spcPct val="0"/>
            </a:spcBef>
            <a:spcAft>
              <a:spcPct val="35000"/>
            </a:spcAft>
          </a:pPr>
          <a:r>
            <a:rPr lang="mn-MN" sz="1400" b="1" kern="1200" dirty="0" smtClean="0">
              <a:latin typeface="Cambria" panose="02040503050406030204" pitchFamily="18" charset="0"/>
            </a:rPr>
            <a:t>Кернийн дээжийн шинжилгээ</a:t>
          </a:r>
        </a:p>
        <a:p>
          <a:pPr lvl="0" algn="ctr" defTabSz="622300">
            <a:lnSpc>
              <a:spcPct val="90000"/>
            </a:lnSpc>
            <a:spcBef>
              <a:spcPct val="0"/>
            </a:spcBef>
            <a:spcAft>
              <a:spcPct val="35000"/>
            </a:spcAft>
          </a:pPr>
          <a:r>
            <a:rPr lang="mn-MN" sz="1400" b="1" kern="1200" dirty="0" smtClean="0">
              <a:latin typeface="Cambria" panose="02040503050406030204" pitchFamily="18" charset="0"/>
            </a:rPr>
            <a:t>ба эрдсийн зураглал</a:t>
          </a:r>
          <a:endParaRPr lang="en-AU" sz="1400" b="1" kern="1200" dirty="0">
            <a:latin typeface="Cambria" panose="02040503050406030204" pitchFamily="18" charset="0"/>
          </a:endParaRPr>
        </a:p>
      </dsp:txBody>
      <dsp:txXfrm>
        <a:off x="4934130" y="2592247"/>
        <a:ext cx="1384452" cy="1107561"/>
      </dsp:txXfrm>
    </dsp:sp>
    <dsp:sp modelId="{9D9F6691-8D01-4F5B-B92B-8E28A3514656}">
      <dsp:nvSpPr>
        <dsp:cNvPr id="0" name=""/>
        <dsp:cNvSpPr/>
      </dsp:nvSpPr>
      <dsp:spPr>
        <a:xfrm>
          <a:off x="1832957" y="543258"/>
          <a:ext cx="4651758" cy="4651758"/>
        </a:xfrm>
        <a:prstGeom prst="pie">
          <a:avLst>
            <a:gd name="adj1" fmla="val 3240000"/>
            <a:gd name="adj2" fmla="val 7560000"/>
          </a:avLst>
        </a:prstGeom>
        <a:gradFill rotWithShape="0">
          <a:gsLst>
            <a:gs pos="0">
              <a:schemeClr val="accent1">
                <a:shade val="50000"/>
                <a:hueOff val="289149"/>
                <a:satOff val="-6048"/>
                <a:lumOff val="33650"/>
                <a:alphaOff val="0"/>
                <a:shade val="51000"/>
                <a:satMod val="130000"/>
              </a:schemeClr>
            </a:gs>
            <a:gs pos="80000">
              <a:schemeClr val="accent1">
                <a:shade val="50000"/>
                <a:hueOff val="289149"/>
                <a:satOff val="-6048"/>
                <a:lumOff val="33650"/>
                <a:alphaOff val="0"/>
                <a:shade val="93000"/>
                <a:satMod val="130000"/>
              </a:schemeClr>
            </a:gs>
            <a:gs pos="100000">
              <a:schemeClr val="accent1">
                <a:shade val="50000"/>
                <a:hueOff val="289149"/>
                <a:satOff val="-6048"/>
                <a:lumOff val="3365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mn-MN" sz="1400" b="1" kern="1200" dirty="0" smtClean="0">
              <a:latin typeface="Cambria" panose="02040503050406030204" pitchFamily="18" charset="0"/>
            </a:rPr>
            <a:t>Хүдрийн дээжийн Эзлэхүүн жин ба Харьцангуй нягт</a:t>
          </a:r>
          <a:endParaRPr lang="en-AU" sz="1400" kern="1200" dirty="0">
            <a:latin typeface="Cambria" panose="02040503050406030204" pitchFamily="18" charset="0"/>
          </a:endParaRPr>
        </a:p>
      </dsp:txBody>
      <dsp:txXfrm>
        <a:off x="3494300" y="3810565"/>
        <a:ext cx="1329073" cy="1218317"/>
      </dsp:txXfrm>
    </dsp:sp>
    <dsp:sp modelId="{956F585F-580E-426C-8C68-E1A1A9CCE53A}">
      <dsp:nvSpPr>
        <dsp:cNvPr id="0" name=""/>
        <dsp:cNvSpPr/>
      </dsp:nvSpPr>
      <dsp:spPr>
        <a:xfrm>
          <a:off x="1727739" y="466837"/>
          <a:ext cx="4651758" cy="4651758"/>
        </a:xfrm>
        <a:prstGeom prst="pie">
          <a:avLst>
            <a:gd name="adj1" fmla="val 7560000"/>
            <a:gd name="adj2" fmla="val 11880000"/>
          </a:avLst>
        </a:prstGeom>
        <a:gradFill rotWithShape="0">
          <a:gsLst>
            <a:gs pos="0">
              <a:schemeClr val="accent1">
                <a:shade val="50000"/>
                <a:hueOff val="289149"/>
                <a:satOff val="-6048"/>
                <a:lumOff val="33650"/>
                <a:alphaOff val="0"/>
                <a:shade val="51000"/>
                <a:satMod val="130000"/>
              </a:schemeClr>
            </a:gs>
            <a:gs pos="80000">
              <a:schemeClr val="accent1">
                <a:shade val="50000"/>
                <a:hueOff val="289149"/>
                <a:satOff val="-6048"/>
                <a:lumOff val="33650"/>
                <a:alphaOff val="0"/>
                <a:shade val="93000"/>
                <a:satMod val="130000"/>
              </a:schemeClr>
            </a:gs>
            <a:gs pos="100000">
              <a:schemeClr val="accent1">
                <a:shade val="50000"/>
                <a:hueOff val="289149"/>
                <a:satOff val="-6048"/>
                <a:lumOff val="3365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91440" rIns="274320" bIns="17780" numCol="1" spcCol="1270" anchor="ctr" anchorCtr="0">
          <a:noAutofit/>
        </a:bodyPr>
        <a:lstStyle/>
        <a:p>
          <a:pPr lvl="0" algn="ctr" defTabSz="622300">
            <a:lnSpc>
              <a:spcPct val="90000"/>
            </a:lnSpc>
            <a:spcBef>
              <a:spcPct val="0"/>
            </a:spcBef>
            <a:spcAft>
              <a:spcPct val="35000"/>
            </a:spcAft>
          </a:pPr>
          <a:r>
            <a:rPr lang="mn-MN" sz="1400" b="1" kern="1200" dirty="0" smtClean="0">
              <a:latin typeface="Cambria" panose="02040503050406030204" pitchFamily="18" charset="0"/>
            </a:rPr>
            <a:t>Спектрийн минералоги</a:t>
          </a:r>
          <a:r>
            <a:rPr lang="en-AU" sz="1400" b="1" kern="1200" dirty="0" smtClean="0">
              <a:latin typeface="Cambria" panose="02040503050406030204" pitchFamily="18" charset="0"/>
            </a:rPr>
            <a:t> </a:t>
          </a:r>
          <a:endParaRPr lang="en-AU" sz="1400" kern="1200" dirty="0">
            <a:latin typeface="Cambria" panose="02040503050406030204" pitchFamily="18" charset="0"/>
          </a:endParaRPr>
        </a:p>
      </dsp:txBody>
      <dsp:txXfrm>
        <a:off x="1999091" y="2592247"/>
        <a:ext cx="1384452" cy="1107561"/>
      </dsp:txXfrm>
    </dsp:sp>
    <dsp:sp modelId="{04D9A876-F603-4520-8DAA-5C4EE513A5C4}">
      <dsp:nvSpPr>
        <dsp:cNvPr id="0" name=""/>
        <dsp:cNvSpPr/>
      </dsp:nvSpPr>
      <dsp:spPr>
        <a:xfrm>
          <a:off x="1767611" y="342790"/>
          <a:ext cx="4651758" cy="4651758"/>
        </a:xfrm>
        <a:prstGeom prst="pie">
          <a:avLst>
            <a:gd name="adj1" fmla="val 11880000"/>
            <a:gd name="adj2" fmla="val 16200000"/>
          </a:avLst>
        </a:prstGeom>
        <a:gradFill rotWithShape="0">
          <a:gsLst>
            <a:gs pos="0">
              <a:schemeClr val="accent1">
                <a:shade val="50000"/>
                <a:hueOff val="144575"/>
                <a:satOff val="-3024"/>
                <a:lumOff val="16825"/>
                <a:alphaOff val="0"/>
                <a:shade val="51000"/>
                <a:satMod val="130000"/>
              </a:schemeClr>
            </a:gs>
            <a:gs pos="80000">
              <a:schemeClr val="accent1">
                <a:shade val="50000"/>
                <a:hueOff val="144575"/>
                <a:satOff val="-3024"/>
                <a:lumOff val="16825"/>
                <a:alphaOff val="0"/>
                <a:shade val="93000"/>
                <a:satMod val="130000"/>
              </a:schemeClr>
            </a:gs>
            <a:gs pos="100000">
              <a:schemeClr val="accent1">
                <a:shade val="50000"/>
                <a:hueOff val="144575"/>
                <a:satOff val="-3024"/>
                <a:lumOff val="168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t" anchorCtr="0">
          <a:noAutofit/>
        </a:bodyPr>
        <a:lstStyle/>
        <a:p>
          <a:pPr lvl="0" algn="ctr" defTabSz="622300">
            <a:lnSpc>
              <a:spcPct val="90000"/>
            </a:lnSpc>
            <a:spcBef>
              <a:spcPct val="0"/>
            </a:spcBef>
            <a:spcAft>
              <a:spcPct val="35000"/>
            </a:spcAft>
          </a:pPr>
          <a:r>
            <a:rPr lang="mn-MN" sz="1400" b="1" kern="1200" dirty="0" smtClean="0">
              <a:latin typeface="Cambria" panose="02040503050406030204" pitchFamily="18" charset="0"/>
            </a:rPr>
            <a:t>Төрөл бүрийн шигшүүрийн шинжилгээ</a:t>
          </a:r>
          <a:endParaRPr lang="en-AU" sz="1400" kern="1200" dirty="0">
            <a:latin typeface="Cambria" panose="02040503050406030204" pitchFamily="18" charset="0"/>
          </a:endParaRPr>
        </a:p>
      </dsp:txBody>
      <dsp:txXfrm>
        <a:off x="2497494" y="1124728"/>
        <a:ext cx="1495208" cy="996805"/>
      </dsp:txXfrm>
    </dsp:sp>
    <dsp:sp modelId="{E59A3024-0CD0-40DC-8EAE-536E71AF7801}">
      <dsp:nvSpPr>
        <dsp:cNvPr id="0" name=""/>
        <dsp:cNvSpPr/>
      </dsp:nvSpPr>
      <dsp:spPr>
        <a:xfrm>
          <a:off x="1610118" y="54824"/>
          <a:ext cx="5227690" cy="5227690"/>
        </a:xfrm>
        <a:prstGeom prst="circularArrow">
          <a:avLst>
            <a:gd name="adj1" fmla="val 5085"/>
            <a:gd name="adj2" fmla="val 327528"/>
            <a:gd name="adj3" fmla="val 20192361"/>
            <a:gd name="adj4" fmla="val 16200324"/>
            <a:gd name="adj5" fmla="val 5932"/>
          </a:avLst>
        </a:prstGeom>
        <a:gradFill rotWithShape="0">
          <a:gsLst>
            <a:gs pos="0">
              <a:schemeClr val="accent1">
                <a:shade val="90000"/>
                <a:hueOff val="0"/>
                <a:satOff val="0"/>
                <a:lumOff val="0"/>
                <a:alphaOff val="0"/>
                <a:shade val="51000"/>
                <a:satMod val="130000"/>
              </a:schemeClr>
            </a:gs>
            <a:gs pos="80000">
              <a:schemeClr val="accent1">
                <a:shade val="90000"/>
                <a:hueOff val="0"/>
                <a:satOff val="0"/>
                <a:lumOff val="0"/>
                <a:alphaOff val="0"/>
                <a:shade val="93000"/>
                <a:satMod val="130000"/>
              </a:schemeClr>
            </a:gs>
            <a:gs pos="100000">
              <a:schemeClr val="accent1">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4ACC2AD-52F9-4CF0-8741-2DE9EB64A452}">
      <dsp:nvSpPr>
        <dsp:cNvPr id="0" name=""/>
        <dsp:cNvSpPr/>
      </dsp:nvSpPr>
      <dsp:spPr>
        <a:xfrm>
          <a:off x="1650531" y="178830"/>
          <a:ext cx="5227690" cy="5227690"/>
        </a:xfrm>
        <a:prstGeom prst="circularArrow">
          <a:avLst>
            <a:gd name="adj1" fmla="val 5085"/>
            <a:gd name="adj2" fmla="val 327528"/>
            <a:gd name="adj3" fmla="val 2912753"/>
            <a:gd name="adj4" fmla="val 20519953"/>
            <a:gd name="adj5" fmla="val 5932"/>
          </a:avLst>
        </a:prstGeom>
        <a:gradFill rotWithShape="0">
          <a:gsLst>
            <a:gs pos="0">
              <a:schemeClr val="accent1">
                <a:shade val="90000"/>
                <a:hueOff val="150045"/>
                <a:satOff val="-2771"/>
                <a:lumOff val="12851"/>
                <a:alphaOff val="0"/>
                <a:shade val="51000"/>
                <a:satMod val="130000"/>
              </a:schemeClr>
            </a:gs>
            <a:gs pos="80000">
              <a:schemeClr val="accent1">
                <a:shade val="90000"/>
                <a:hueOff val="150045"/>
                <a:satOff val="-2771"/>
                <a:lumOff val="12851"/>
                <a:alphaOff val="0"/>
                <a:shade val="93000"/>
                <a:satMod val="130000"/>
              </a:schemeClr>
            </a:gs>
            <a:gs pos="100000">
              <a:schemeClr val="accent1">
                <a:shade val="90000"/>
                <a:hueOff val="150045"/>
                <a:satOff val="-2771"/>
                <a:lumOff val="1285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29FBC7F-3D1B-4E5D-8EB3-9047839EE7AE}">
      <dsp:nvSpPr>
        <dsp:cNvPr id="0" name=""/>
        <dsp:cNvSpPr/>
      </dsp:nvSpPr>
      <dsp:spPr>
        <a:xfrm>
          <a:off x="1544991" y="255485"/>
          <a:ext cx="5227690" cy="5227690"/>
        </a:xfrm>
        <a:prstGeom prst="circularArrow">
          <a:avLst>
            <a:gd name="adj1" fmla="val 5085"/>
            <a:gd name="adj2" fmla="val 327528"/>
            <a:gd name="adj3" fmla="val 7232777"/>
            <a:gd name="adj4" fmla="val 3239695"/>
            <a:gd name="adj5" fmla="val 5932"/>
          </a:avLst>
        </a:prstGeom>
        <a:gradFill rotWithShape="0">
          <a:gsLst>
            <a:gs pos="0">
              <a:schemeClr val="accent1">
                <a:shade val="90000"/>
                <a:hueOff val="300089"/>
                <a:satOff val="-5542"/>
                <a:lumOff val="25702"/>
                <a:alphaOff val="0"/>
                <a:shade val="51000"/>
                <a:satMod val="130000"/>
              </a:schemeClr>
            </a:gs>
            <a:gs pos="80000">
              <a:schemeClr val="accent1">
                <a:shade val="90000"/>
                <a:hueOff val="300089"/>
                <a:satOff val="-5542"/>
                <a:lumOff val="25702"/>
                <a:alphaOff val="0"/>
                <a:shade val="93000"/>
                <a:satMod val="130000"/>
              </a:schemeClr>
            </a:gs>
            <a:gs pos="100000">
              <a:schemeClr val="accent1">
                <a:shade val="90000"/>
                <a:hueOff val="300089"/>
                <a:satOff val="-5542"/>
                <a:lumOff val="2570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B85CB2C-BC46-41DA-860E-E83D4DCB69B6}">
      <dsp:nvSpPr>
        <dsp:cNvPr id="0" name=""/>
        <dsp:cNvSpPr/>
      </dsp:nvSpPr>
      <dsp:spPr>
        <a:xfrm>
          <a:off x="1439451" y="178830"/>
          <a:ext cx="5227690" cy="5227690"/>
        </a:xfrm>
        <a:prstGeom prst="circularArrow">
          <a:avLst>
            <a:gd name="adj1" fmla="val 5085"/>
            <a:gd name="adj2" fmla="val 327528"/>
            <a:gd name="adj3" fmla="val 11552519"/>
            <a:gd name="adj4" fmla="val 7559718"/>
            <a:gd name="adj5" fmla="val 5932"/>
          </a:avLst>
        </a:prstGeom>
        <a:gradFill rotWithShape="0">
          <a:gsLst>
            <a:gs pos="0">
              <a:schemeClr val="accent1">
                <a:shade val="90000"/>
                <a:hueOff val="300089"/>
                <a:satOff val="-5542"/>
                <a:lumOff val="25702"/>
                <a:alphaOff val="0"/>
                <a:shade val="51000"/>
                <a:satMod val="130000"/>
              </a:schemeClr>
            </a:gs>
            <a:gs pos="80000">
              <a:schemeClr val="accent1">
                <a:shade val="90000"/>
                <a:hueOff val="300089"/>
                <a:satOff val="-5542"/>
                <a:lumOff val="25702"/>
                <a:alphaOff val="0"/>
                <a:shade val="93000"/>
                <a:satMod val="130000"/>
              </a:schemeClr>
            </a:gs>
            <a:gs pos="100000">
              <a:schemeClr val="accent1">
                <a:shade val="90000"/>
                <a:hueOff val="300089"/>
                <a:satOff val="-5542"/>
                <a:lumOff val="2570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4D2C46E-2642-4C04-BAE4-52B5AB08B482}">
      <dsp:nvSpPr>
        <dsp:cNvPr id="0" name=""/>
        <dsp:cNvSpPr/>
      </dsp:nvSpPr>
      <dsp:spPr>
        <a:xfrm>
          <a:off x="1479864" y="54824"/>
          <a:ext cx="5227690" cy="5227690"/>
        </a:xfrm>
        <a:prstGeom prst="circularArrow">
          <a:avLst>
            <a:gd name="adj1" fmla="val 5085"/>
            <a:gd name="adj2" fmla="val 327528"/>
            <a:gd name="adj3" fmla="val 15872148"/>
            <a:gd name="adj4" fmla="val 11880111"/>
            <a:gd name="adj5" fmla="val 5932"/>
          </a:avLst>
        </a:prstGeom>
        <a:gradFill rotWithShape="0">
          <a:gsLst>
            <a:gs pos="0">
              <a:schemeClr val="accent1">
                <a:shade val="90000"/>
                <a:hueOff val="150045"/>
                <a:satOff val="-2771"/>
                <a:lumOff val="12851"/>
                <a:alphaOff val="0"/>
                <a:shade val="51000"/>
                <a:satMod val="130000"/>
              </a:schemeClr>
            </a:gs>
            <a:gs pos="80000">
              <a:schemeClr val="accent1">
                <a:shade val="90000"/>
                <a:hueOff val="150045"/>
                <a:satOff val="-2771"/>
                <a:lumOff val="12851"/>
                <a:alphaOff val="0"/>
                <a:shade val="93000"/>
                <a:satMod val="130000"/>
              </a:schemeClr>
            </a:gs>
            <a:gs pos="100000">
              <a:schemeClr val="accent1">
                <a:shade val="90000"/>
                <a:hueOff val="150045"/>
                <a:satOff val="-2771"/>
                <a:lumOff val="1285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0D71B-47FA-47CD-8E4F-EDB63267642C}">
      <dsp:nvSpPr>
        <dsp:cNvPr id="0" name=""/>
        <dsp:cNvSpPr/>
      </dsp:nvSpPr>
      <dsp:spPr>
        <a:xfrm>
          <a:off x="1888335" y="329220"/>
          <a:ext cx="4651758" cy="4651758"/>
        </a:xfrm>
        <a:prstGeom prst="pie">
          <a:avLst>
            <a:gd name="adj1" fmla="val 16200000"/>
            <a:gd name="adj2" fmla="val 1980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0" rIns="0" bIns="274320" numCol="1" spcCol="1270" anchor="t" anchorCtr="0">
          <a:noAutofit/>
          <a:scene3d>
            <a:camera prst="orthographicFront"/>
            <a:lightRig rig="threePt" dir="t"/>
          </a:scene3d>
          <a:sp3d>
            <a:bevelT w="38100" h="31750"/>
          </a:sp3d>
        </a:bodyPr>
        <a:lstStyle/>
        <a:p>
          <a:pPr lvl="0" algn="ctr" defTabSz="577850">
            <a:lnSpc>
              <a:spcPct val="90000"/>
            </a:lnSpc>
            <a:spcBef>
              <a:spcPct val="0"/>
            </a:spcBef>
            <a:spcAft>
              <a:spcPct val="35000"/>
            </a:spcAft>
          </a:pPr>
          <a:r>
            <a:rPr lang="mn-MN" sz="1300" b="1" kern="1200" spc="-60" baseline="0" dirty="0" smtClean="0">
              <a:solidFill>
                <a:schemeClr val="tx2"/>
              </a:solidFill>
              <a:latin typeface="Cambria" panose="02040503050406030204" pitchFamily="18" charset="0"/>
            </a:rPr>
            <a:t>Хүдэр болон өндөр агуулгатай дээжийн шинжилгээ</a:t>
          </a:r>
          <a:endParaRPr lang="en-US" sz="1300" b="1" kern="1200" spc="-60" baseline="0" dirty="0">
            <a:solidFill>
              <a:schemeClr val="tx2"/>
            </a:solidFill>
            <a:latin typeface="Cambria" panose="02040503050406030204" pitchFamily="18" charset="0"/>
          </a:endParaRPr>
        </a:p>
      </dsp:txBody>
      <dsp:txXfrm>
        <a:off x="4324971" y="923427"/>
        <a:ext cx="1218317" cy="941427"/>
      </dsp:txXfrm>
    </dsp:sp>
    <dsp:sp modelId="{8B122AB0-8664-4B61-8C30-0CFD9AE3CB8E}">
      <dsp:nvSpPr>
        <dsp:cNvPr id="0" name=""/>
        <dsp:cNvSpPr/>
      </dsp:nvSpPr>
      <dsp:spPr>
        <a:xfrm>
          <a:off x="1943713" y="425024"/>
          <a:ext cx="4651758" cy="4651758"/>
        </a:xfrm>
        <a:prstGeom prst="pie">
          <a:avLst>
            <a:gd name="adj1" fmla="val 19800000"/>
            <a:gd name="adj2" fmla="val 180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4320" tIns="0" rIns="91440" bIns="182880" numCol="1" spcCol="1270" anchor="ctr" anchorCtr="0">
          <a:noAutofit/>
        </a:bodyPr>
        <a:lstStyle/>
        <a:p>
          <a:pPr lvl="0" algn="ctr" defTabSz="577850">
            <a:lnSpc>
              <a:spcPct val="90000"/>
            </a:lnSpc>
            <a:spcBef>
              <a:spcPct val="0"/>
            </a:spcBef>
            <a:spcAft>
              <a:spcPct val="35000"/>
            </a:spcAft>
          </a:pPr>
          <a:r>
            <a:rPr lang="mn-MN" sz="1300" b="1" kern="1200" spc="-60" baseline="0" dirty="0" smtClean="0">
              <a:solidFill>
                <a:schemeClr val="tx2"/>
              </a:solidFill>
              <a:latin typeface="Cambria" panose="02040503050406030204" pitchFamily="18" charset="0"/>
            </a:rPr>
            <a:t>Сульфидын матрицтай хүдэр дэх үндсэн металлын шинжилгээ</a:t>
          </a:r>
          <a:endParaRPr lang="en-AU" sz="1300" b="1" kern="1200" spc="-60" baseline="0" dirty="0">
            <a:solidFill>
              <a:schemeClr val="tx2"/>
            </a:solidFill>
            <a:latin typeface="Cambria" panose="02040503050406030204" pitchFamily="18" charset="0"/>
          </a:endParaRPr>
        </a:p>
      </dsp:txBody>
      <dsp:txXfrm>
        <a:off x="5100264" y="2307879"/>
        <a:ext cx="1273695" cy="913738"/>
      </dsp:txXfrm>
    </dsp:sp>
    <dsp:sp modelId="{9D9F6691-8D01-4F5B-B92B-8E28A3514656}">
      <dsp:nvSpPr>
        <dsp:cNvPr id="0" name=""/>
        <dsp:cNvSpPr/>
      </dsp:nvSpPr>
      <dsp:spPr>
        <a:xfrm>
          <a:off x="1888335" y="520828"/>
          <a:ext cx="4651758" cy="4651758"/>
        </a:xfrm>
        <a:prstGeom prst="pie">
          <a:avLst>
            <a:gd name="adj1" fmla="val 1800000"/>
            <a:gd name="adj2" fmla="val 540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52000" rIns="16510" bIns="16510" numCol="1" spcCol="1270" anchor="ctr" anchorCtr="0">
          <a:noAutofit/>
        </a:bodyPr>
        <a:lstStyle/>
        <a:p>
          <a:pPr lvl="0" algn="ctr" defTabSz="577850">
            <a:lnSpc>
              <a:spcPct val="90000"/>
            </a:lnSpc>
            <a:spcBef>
              <a:spcPct val="0"/>
            </a:spcBef>
            <a:spcAft>
              <a:spcPct val="35000"/>
            </a:spcAft>
          </a:pPr>
          <a:r>
            <a:rPr lang="mn-MN" sz="1300" b="1" kern="1200" spc="-60" baseline="0" dirty="0" smtClean="0">
              <a:solidFill>
                <a:schemeClr val="tx2"/>
              </a:solidFill>
              <a:latin typeface="Cambria" panose="02040503050406030204" pitchFamily="18" charset="0"/>
            </a:rPr>
            <a:t>Зэсийн аргачлал</a:t>
          </a:r>
          <a:endParaRPr lang="en-AU" sz="1300" b="1" kern="1200" spc="-60" baseline="0" dirty="0">
            <a:solidFill>
              <a:schemeClr val="tx2"/>
            </a:solidFill>
            <a:latin typeface="Cambria" panose="02040503050406030204" pitchFamily="18" charset="0"/>
          </a:endParaRPr>
        </a:p>
      </dsp:txBody>
      <dsp:txXfrm>
        <a:off x="4324971" y="3664642"/>
        <a:ext cx="1218317" cy="941427"/>
      </dsp:txXfrm>
    </dsp:sp>
    <dsp:sp modelId="{956F585F-580E-426C-8C68-E1A1A9CCE53A}">
      <dsp:nvSpPr>
        <dsp:cNvPr id="0" name=""/>
        <dsp:cNvSpPr/>
      </dsp:nvSpPr>
      <dsp:spPr>
        <a:xfrm>
          <a:off x="1777579" y="520828"/>
          <a:ext cx="4651758" cy="4651758"/>
        </a:xfrm>
        <a:prstGeom prst="pie">
          <a:avLst>
            <a:gd name="adj1" fmla="val 5400000"/>
            <a:gd name="adj2" fmla="val 900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274320" rIns="0" bIns="16510" numCol="1" spcCol="1270" anchor="ctr" anchorCtr="0">
          <a:noAutofit/>
        </a:bodyPr>
        <a:lstStyle/>
        <a:p>
          <a:pPr lvl="0" algn="ctr" defTabSz="577850">
            <a:lnSpc>
              <a:spcPct val="90000"/>
            </a:lnSpc>
            <a:spcBef>
              <a:spcPct val="0"/>
            </a:spcBef>
            <a:spcAft>
              <a:spcPct val="35000"/>
            </a:spcAft>
          </a:pPr>
          <a:r>
            <a:rPr lang="mn-MN" sz="1300" b="1" kern="1200" spc="-60" baseline="0" dirty="0" smtClean="0">
              <a:solidFill>
                <a:schemeClr val="tx2"/>
              </a:solidFill>
              <a:latin typeface="Cambria" panose="02040503050406030204" pitchFamily="18" charset="0"/>
            </a:rPr>
            <a:t>Газрын ховор элемент</a:t>
          </a:r>
          <a:endParaRPr lang="en-AU" sz="1300" b="1" kern="1200" spc="-60" baseline="0" dirty="0">
            <a:solidFill>
              <a:schemeClr val="tx2"/>
            </a:solidFill>
            <a:latin typeface="Cambria" panose="02040503050406030204" pitchFamily="18" charset="0"/>
          </a:endParaRPr>
        </a:p>
      </dsp:txBody>
      <dsp:txXfrm>
        <a:off x="2774384" y="3664642"/>
        <a:ext cx="1218317" cy="941427"/>
      </dsp:txXfrm>
    </dsp:sp>
    <dsp:sp modelId="{04D9A876-F603-4520-8DAA-5C4EE513A5C4}">
      <dsp:nvSpPr>
        <dsp:cNvPr id="0" name=""/>
        <dsp:cNvSpPr/>
      </dsp:nvSpPr>
      <dsp:spPr>
        <a:xfrm>
          <a:off x="1722201" y="425024"/>
          <a:ext cx="4651758" cy="4651758"/>
        </a:xfrm>
        <a:prstGeom prst="pie">
          <a:avLst>
            <a:gd name="adj1" fmla="val 9000000"/>
            <a:gd name="adj2" fmla="val 1260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144000" bIns="0" numCol="1" spcCol="1270" anchor="ctr" anchorCtr="0">
          <a:noAutofit/>
        </a:bodyPr>
        <a:lstStyle/>
        <a:p>
          <a:pPr lvl="0" algn="ctr" defTabSz="488950">
            <a:lnSpc>
              <a:spcPct val="90000"/>
            </a:lnSpc>
            <a:spcBef>
              <a:spcPct val="0"/>
            </a:spcBef>
            <a:spcAft>
              <a:spcPct val="35000"/>
            </a:spcAft>
          </a:pPr>
          <a:r>
            <a:rPr lang="mn-MN" sz="1100" b="1" kern="1200" spc="-60" baseline="0" dirty="0" smtClean="0">
              <a:solidFill>
                <a:schemeClr val="tx2"/>
              </a:solidFill>
              <a:latin typeface="Cambria" panose="02040503050406030204" pitchFamily="18" charset="0"/>
            </a:rPr>
            <a:t>Төмрийн хүдэр, никель латерит, боксит, фосфорит, силикат, сульфидын хүдэр, үндсэн металлын баяжмалын шинжилгээ</a:t>
          </a:r>
          <a:endParaRPr lang="en-AU" sz="1100" b="1" kern="1200" spc="-60" baseline="0" dirty="0">
            <a:solidFill>
              <a:schemeClr val="tx2"/>
            </a:solidFill>
            <a:latin typeface="Cambria" panose="02040503050406030204" pitchFamily="18" charset="0"/>
          </a:endParaRPr>
        </a:p>
      </dsp:txBody>
      <dsp:txXfrm>
        <a:off x="1943713" y="2307879"/>
        <a:ext cx="1273695" cy="913738"/>
      </dsp:txXfrm>
    </dsp:sp>
    <dsp:sp modelId="{B4409BE7-8BF3-4F03-B405-D57E1602545C}">
      <dsp:nvSpPr>
        <dsp:cNvPr id="0" name=""/>
        <dsp:cNvSpPr/>
      </dsp:nvSpPr>
      <dsp:spPr>
        <a:xfrm>
          <a:off x="1777579" y="329220"/>
          <a:ext cx="4651758" cy="4651758"/>
        </a:xfrm>
        <a:prstGeom prst="pie">
          <a:avLst>
            <a:gd name="adj1" fmla="val 12600000"/>
            <a:gd name="adj2" fmla="val 1620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182880" numCol="1" spcCol="1270" anchor="ctr" anchorCtr="0">
          <a:noAutofit/>
        </a:bodyPr>
        <a:lstStyle/>
        <a:p>
          <a:pPr lvl="0" algn="ctr" defTabSz="577850">
            <a:lnSpc>
              <a:spcPct val="90000"/>
            </a:lnSpc>
            <a:spcBef>
              <a:spcPct val="0"/>
            </a:spcBef>
            <a:spcAft>
              <a:spcPct val="35000"/>
            </a:spcAft>
          </a:pPr>
          <a:r>
            <a:rPr lang="mn-MN" sz="1300" b="1" kern="1200" spc="-60" baseline="0" dirty="0" smtClean="0">
              <a:solidFill>
                <a:schemeClr val="tx2"/>
              </a:solidFill>
              <a:latin typeface="Cambria" panose="02040503050406030204" pitchFamily="18" charset="0"/>
            </a:rPr>
            <a:t>Олон-элементийн шинжилгээ</a:t>
          </a:r>
          <a:endParaRPr lang="en-AU" sz="1300" kern="1200" spc="-60" baseline="0" dirty="0">
            <a:solidFill>
              <a:schemeClr val="tx2"/>
            </a:solidFill>
            <a:latin typeface="Cambria" panose="02040503050406030204" pitchFamily="18" charset="0"/>
          </a:endParaRPr>
        </a:p>
      </dsp:txBody>
      <dsp:txXfrm>
        <a:off x="2774384" y="923427"/>
        <a:ext cx="1218317" cy="941427"/>
      </dsp:txXfrm>
    </dsp:sp>
    <dsp:sp modelId="{E59A3024-0CD0-40DC-8EAE-536E71AF7801}">
      <dsp:nvSpPr>
        <dsp:cNvPr id="0" name=""/>
        <dsp:cNvSpPr/>
      </dsp:nvSpPr>
      <dsp:spPr>
        <a:xfrm>
          <a:off x="1600199" y="41254"/>
          <a:ext cx="5227690" cy="5227690"/>
        </a:xfrm>
        <a:prstGeom prst="circularArrow">
          <a:avLst>
            <a:gd name="adj1" fmla="val 5085"/>
            <a:gd name="adj2" fmla="val 327528"/>
            <a:gd name="adj3" fmla="val 19472472"/>
            <a:gd name="adj4" fmla="val 16200251"/>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ACC2AD-52F9-4CF0-8741-2DE9EB64A452}">
      <dsp:nvSpPr>
        <dsp:cNvPr id="0" name=""/>
        <dsp:cNvSpPr/>
      </dsp:nvSpPr>
      <dsp:spPr>
        <a:xfrm>
          <a:off x="1655577" y="137058"/>
          <a:ext cx="5227690" cy="5227690"/>
        </a:xfrm>
        <a:prstGeom prst="circularArrow">
          <a:avLst>
            <a:gd name="adj1" fmla="val 5085"/>
            <a:gd name="adj2" fmla="val 327528"/>
            <a:gd name="adj3" fmla="val 1472472"/>
            <a:gd name="adj4" fmla="val 198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29FBC7F-3D1B-4E5D-8EB3-9047839EE7AE}">
      <dsp:nvSpPr>
        <dsp:cNvPr id="0" name=""/>
        <dsp:cNvSpPr/>
      </dsp:nvSpPr>
      <dsp:spPr>
        <a:xfrm>
          <a:off x="1600199" y="232862"/>
          <a:ext cx="5227690" cy="5227690"/>
        </a:xfrm>
        <a:prstGeom prst="circularArrow">
          <a:avLst>
            <a:gd name="adj1" fmla="val 5085"/>
            <a:gd name="adj2" fmla="val 327528"/>
            <a:gd name="adj3" fmla="val 5072221"/>
            <a:gd name="adj4" fmla="val 18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B85CB2C-BC46-41DA-860E-E83D4DCB69B6}">
      <dsp:nvSpPr>
        <dsp:cNvPr id="0" name=""/>
        <dsp:cNvSpPr/>
      </dsp:nvSpPr>
      <dsp:spPr>
        <a:xfrm>
          <a:off x="1489783" y="232862"/>
          <a:ext cx="5227690" cy="5227690"/>
        </a:xfrm>
        <a:prstGeom prst="circularArrow">
          <a:avLst>
            <a:gd name="adj1" fmla="val 5085"/>
            <a:gd name="adj2" fmla="val 327528"/>
            <a:gd name="adj3" fmla="val 8672472"/>
            <a:gd name="adj4" fmla="val 5400251"/>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D2C46E-2642-4C04-BAE4-52B5AB08B482}">
      <dsp:nvSpPr>
        <dsp:cNvPr id="0" name=""/>
        <dsp:cNvSpPr/>
      </dsp:nvSpPr>
      <dsp:spPr>
        <a:xfrm>
          <a:off x="1434405" y="137058"/>
          <a:ext cx="5227690" cy="5227690"/>
        </a:xfrm>
        <a:prstGeom prst="circularArrow">
          <a:avLst>
            <a:gd name="adj1" fmla="val 5085"/>
            <a:gd name="adj2" fmla="val 327528"/>
            <a:gd name="adj3" fmla="val 12272472"/>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8B248BA-59B6-4EE5-A3EA-60E10BCDE30C}">
      <dsp:nvSpPr>
        <dsp:cNvPr id="0" name=""/>
        <dsp:cNvSpPr/>
      </dsp:nvSpPr>
      <dsp:spPr>
        <a:xfrm>
          <a:off x="1489783" y="41254"/>
          <a:ext cx="5227690" cy="5227690"/>
        </a:xfrm>
        <a:prstGeom prst="circularArrow">
          <a:avLst>
            <a:gd name="adj1" fmla="val 5085"/>
            <a:gd name="adj2" fmla="val 327528"/>
            <a:gd name="adj3" fmla="val 15872221"/>
            <a:gd name="adj4" fmla="val 126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0D71B-47FA-47CD-8E4F-EDB63267642C}">
      <dsp:nvSpPr>
        <dsp:cNvPr id="0" name=""/>
        <dsp:cNvSpPr/>
      </dsp:nvSpPr>
      <dsp:spPr>
        <a:xfrm>
          <a:off x="1888335" y="329220"/>
          <a:ext cx="4651758" cy="4651758"/>
        </a:xfrm>
        <a:prstGeom prst="pie">
          <a:avLst>
            <a:gd name="adj1" fmla="val 16200000"/>
            <a:gd name="adj2" fmla="val 1980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0" rIns="0" bIns="274320" numCol="1" spcCol="1270" anchor="t" anchorCtr="0">
          <a:noAutofit/>
        </a:bodyPr>
        <a:lstStyle/>
        <a:p>
          <a:pPr lvl="0" algn="ctr" defTabSz="666750">
            <a:lnSpc>
              <a:spcPct val="90000"/>
            </a:lnSpc>
            <a:spcBef>
              <a:spcPct val="0"/>
            </a:spcBef>
            <a:spcAft>
              <a:spcPct val="35000"/>
            </a:spcAft>
          </a:pPr>
          <a:r>
            <a:rPr lang="mn-MN" sz="1500" b="1" kern="1200" spc="-60" baseline="0" dirty="0" smtClean="0">
              <a:latin typeface="Cambria" panose="02040503050406030204" pitchFamily="18" charset="0"/>
            </a:rPr>
            <a:t>Нүүрсний физик-механикийн туршилт</a:t>
          </a:r>
          <a:endParaRPr lang="en-US" sz="1500" b="1" kern="1200" spc="-60" baseline="0" dirty="0">
            <a:latin typeface="Cambria" panose="02040503050406030204" pitchFamily="18" charset="0"/>
          </a:endParaRPr>
        </a:p>
      </dsp:txBody>
      <dsp:txXfrm>
        <a:off x="4324971" y="923427"/>
        <a:ext cx="1218317" cy="941427"/>
      </dsp:txXfrm>
    </dsp:sp>
    <dsp:sp modelId="{8B122AB0-8664-4B61-8C30-0CFD9AE3CB8E}">
      <dsp:nvSpPr>
        <dsp:cNvPr id="0" name=""/>
        <dsp:cNvSpPr/>
      </dsp:nvSpPr>
      <dsp:spPr>
        <a:xfrm>
          <a:off x="1943713" y="425024"/>
          <a:ext cx="4651758" cy="4651758"/>
        </a:xfrm>
        <a:prstGeom prst="pie">
          <a:avLst>
            <a:gd name="adj1" fmla="val 19800000"/>
            <a:gd name="adj2" fmla="val 180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000" tIns="0" rIns="91440" bIns="182880" numCol="1" spcCol="1270" anchor="ctr" anchorCtr="0">
          <a:noAutofit/>
        </a:bodyPr>
        <a:lstStyle/>
        <a:p>
          <a:pPr lvl="0" algn="ctr" defTabSz="666750">
            <a:lnSpc>
              <a:spcPct val="90000"/>
            </a:lnSpc>
            <a:spcBef>
              <a:spcPct val="0"/>
            </a:spcBef>
            <a:spcAft>
              <a:spcPct val="35000"/>
            </a:spcAft>
          </a:pPr>
          <a:r>
            <a:rPr lang="mn-MN" sz="1500" b="1" kern="1200" spc="-60" baseline="0" dirty="0" smtClean="0">
              <a:latin typeface="Cambria" panose="02040503050406030204" pitchFamily="18" charset="0"/>
            </a:rPr>
            <a:t>Техникийн шинжилгээ </a:t>
          </a:r>
          <a:endParaRPr lang="en-AU" sz="1500" b="1" kern="1200" spc="-60" baseline="0" dirty="0">
            <a:latin typeface="Cambria" panose="02040503050406030204" pitchFamily="18" charset="0"/>
          </a:endParaRPr>
        </a:p>
      </dsp:txBody>
      <dsp:txXfrm>
        <a:off x="5100264" y="2307879"/>
        <a:ext cx="1273695" cy="913738"/>
      </dsp:txXfrm>
    </dsp:sp>
    <dsp:sp modelId="{9D9F6691-8D01-4F5B-B92B-8E28A3514656}">
      <dsp:nvSpPr>
        <dsp:cNvPr id="0" name=""/>
        <dsp:cNvSpPr/>
      </dsp:nvSpPr>
      <dsp:spPr>
        <a:xfrm>
          <a:off x="1888335" y="520828"/>
          <a:ext cx="4651758" cy="4651758"/>
        </a:xfrm>
        <a:prstGeom prst="pie">
          <a:avLst>
            <a:gd name="adj1" fmla="val 1800000"/>
            <a:gd name="adj2" fmla="val 540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9050" rIns="19050" bIns="19050" numCol="1" spcCol="1270" anchor="ctr" anchorCtr="0">
          <a:noAutofit/>
        </a:bodyPr>
        <a:lstStyle/>
        <a:p>
          <a:pPr lvl="0" algn="ctr" defTabSz="666750">
            <a:lnSpc>
              <a:spcPct val="90000"/>
            </a:lnSpc>
            <a:spcBef>
              <a:spcPct val="0"/>
            </a:spcBef>
            <a:spcAft>
              <a:spcPct val="35000"/>
            </a:spcAft>
          </a:pPr>
          <a:r>
            <a:rPr lang="mn-MN" sz="1500" b="1" kern="1200" spc="-60" baseline="0" dirty="0" smtClean="0">
              <a:latin typeface="Cambria" panose="02040503050406030204" pitchFamily="18" charset="0"/>
            </a:rPr>
            <a:t>Коксжих чанарын шинжилгээ </a:t>
          </a:r>
          <a:endParaRPr lang="en-AU" sz="1500" b="1" kern="1200" spc="-60" baseline="0" dirty="0">
            <a:latin typeface="Cambria" panose="02040503050406030204" pitchFamily="18" charset="0"/>
          </a:endParaRPr>
        </a:p>
      </dsp:txBody>
      <dsp:txXfrm>
        <a:off x="4324971" y="3664642"/>
        <a:ext cx="1218317" cy="941427"/>
      </dsp:txXfrm>
    </dsp:sp>
    <dsp:sp modelId="{956F585F-580E-426C-8C68-E1A1A9CCE53A}">
      <dsp:nvSpPr>
        <dsp:cNvPr id="0" name=""/>
        <dsp:cNvSpPr/>
      </dsp:nvSpPr>
      <dsp:spPr>
        <a:xfrm>
          <a:off x="1777579" y="520828"/>
          <a:ext cx="4651758" cy="4651758"/>
        </a:xfrm>
        <a:prstGeom prst="pie">
          <a:avLst>
            <a:gd name="adj1" fmla="val 5400000"/>
            <a:gd name="adj2" fmla="val 900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274320" rIns="0" bIns="19050" numCol="1" spcCol="1270" anchor="ctr" anchorCtr="0">
          <a:noAutofit/>
        </a:bodyPr>
        <a:lstStyle/>
        <a:p>
          <a:pPr lvl="0" algn="ctr" defTabSz="666750">
            <a:lnSpc>
              <a:spcPct val="90000"/>
            </a:lnSpc>
            <a:spcBef>
              <a:spcPct val="0"/>
            </a:spcBef>
            <a:spcAft>
              <a:spcPct val="35000"/>
            </a:spcAft>
          </a:pPr>
          <a:r>
            <a:rPr lang="mn-MN" sz="1500" b="1" kern="1200" spc="-60" baseline="0" dirty="0" smtClean="0">
              <a:latin typeface="Cambria" panose="02040503050406030204" pitchFamily="18" charset="0"/>
            </a:rPr>
            <a:t>Дулааны нүүрсний шинжилгээ</a:t>
          </a:r>
          <a:endParaRPr lang="en-AU" sz="1500" b="1" kern="1200" spc="-60" baseline="0" dirty="0">
            <a:latin typeface="Cambria" panose="02040503050406030204" pitchFamily="18" charset="0"/>
          </a:endParaRPr>
        </a:p>
      </dsp:txBody>
      <dsp:txXfrm>
        <a:off x="2774384" y="3664642"/>
        <a:ext cx="1218317" cy="941427"/>
      </dsp:txXfrm>
    </dsp:sp>
    <dsp:sp modelId="{04D9A876-F603-4520-8DAA-5C4EE513A5C4}">
      <dsp:nvSpPr>
        <dsp:cNvPr id="0" name=""/>
        <dsp:cNvSpPr/>
      </dsp:nvSpPr>
      <dsp:spPr>
        <a:xfrm>
          <a:off x="1722201" y="425024"/>
          <a:ext cx="4651758" cy="4651758"/>
        </a:xfrm>
        <a:prstGeom prst="pie">
          <a:avLst>
            <a:gd name="adj1" fmla="val 9000000"/>
            <a:gd name="adj2" fmla="val 1260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80000" rIns="252000" bIns="0" numCol="1" spcCol="1270" anchor="t" anchorCtr="0">
          <a:noAutofit/>
        </a:bodyPr>
        <a:lstStyle/>
        <a:p>
          <a:pPr lvl="0" algn="ctr" defTabSz="666750">
            <a:lnSpc>
              <a:spcPct val="90000"/>
            </a:lnSpc>
            <a:spcBef>
              <a:spcPct val="0"/>
            </a:spcBef>
            <a:spcAft>
              <a:spcPct val="35000"/>
            </a:spcAft>
          </a:pPr>
          <a:r>
            <a:rPr lang="mn-MN" sz="1500" b="1" kern="1200" spc="-60" baseline="0" dirty="0" smtClean="0">
              <a:latin typeface="Cambria" panose="02040503050406030204" pitchFamily="18" charset="0"/>
            </a:rPr>
            <a:t>Бусад шинжилгээ</a:t>
          </a:r>
          <a:endParaRPr lang="en-AU" sz="1500" b="1" kern="1200" spc="-60" baseline="0" dirty="0">
            <a:latin typeface="Cambria" panose="02040503050406030204" pitchFamily="18" charset="0"/>
          </a:endParaRPr>
        </a:p>
      </dsp:txBody>
      <dsp:txXfrm>
        <a:off x="1943713" y="2307879"/>
        <a:ext cx="1273695" cy="913738"/>
      </dsp:txXfrm>
    </dsp:sp>
    <dsp:sp modelId="{B4409BE7-8BF3-4F03-B405-D57E1602545C}">
      <dsp:nvSpPr>
        <dsp:cNvPr id="0" name=""/>
        <dsp:cNvSpPr/>
      </dsp:nvSpPr>
      <dsp:spPr>
        <a:xfrm>
          <a:off x="1777579" y="329220"/>
          <a:ext cx="4651758" cy="4651758"/>
        </a:xfrm>
        <a:prstGeom prst="pie">
          <a:avLst>
            <a:gd name="adj1" fmla="val 12600000"/>
            <a:gd name="adj2" fmla="val 1620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182880" numCol="1" spcCol="1270" anchor="ctr" anchorCtr="0">
          <a:noAutofit/>
        </a:bodyPr>
        <a:lstStyle/>
        <a:p>
          <a:pPr lvl="0" algn="ctr" defTabSz="711200">
            <a:lnSpc>
              <a:spcPct val="90000"/>
            </a:lnSpc>
            <a:spcBef>
              <a:spcPct val="0"/>
            </a:spcBef>
            <a:spcAft>
              <a:spcPct val="35000"/>
            </a:spcAft>
          </a:pPr>
          <a:r>
            <a:rPr lang="mn-MN" sz="1600" b="1" kern="1200" spc="-60" baseline="0" dirty="0" smtClean="0">
              <a:latin typeface="Cambria" panose="02040503050406030204" pitchFamily="18" charset="0"/>
            </a:rPr>
            <a:t>Дээж бэлтгэл</a:t>
          </a:r>
          <a:endParaRPr lang="en-AU" sz="1600" kern="1200" spc="-60" baseline="0" dirty="0">
            <a:latin typeface="Cambria" panose="02040503050406030204" pitchFamily="18" charset="0"/>
          </a:endParaRPr>
        </a:p>
      </dsp:txBody>
      <dsp:txXfrm>
        <a:off x="2774384" y="923427"/>
        <a:ext cx="1218317" cy="941427"/>
      </dsp:txXfrm>
    </dsp:sp>
    <dsp:sp modelId="{E59A3024-0CD0-40DC-8EAE-536E71AF7801}">
      <dsp:nvSpPr>
        <dsp:cNvPr id="0" name=""/>
        <dsp:cNvSpPr/>
      </dsp:nvSpPr>
      <dsp:spPr>
        <a:xfrm>
          <a:off x="1600199" y="41254"/>
          <a:ext cx="5227690" cy="5227690"/>
        </a:xfrm>
        <a:prstGeom prst="circularArrow">
          <a:avLst>
            <a:gd name="adj1" fmla="val 5085"/>
            <a:gd name="adj2" fmla="val 327528"/>
            <a:gd name="adj3" fmla="val 19472472"/>
            <a:gd name="adj4" fmla="val 16200251"/>
            <a:gd name="adj5" fmla="val 5932"/>
          </a:avLst>
        </a:prstGeom>
        <a:gradFill rotWithShape="0">
          <a:gsLst>
            <a:gs pos="0">
              <a:schemeClr val="dk1">
                <a:tint val="60000"/>
                <a:hueOff val="0"/>
                <a:satOff val="0"/>
                <a:lumOff val="0"/>
                <a:alphaOff val="0"/>
                <a:shade val="51000"/>
                <a:satMod val="130000"/>
              </a:schemeClr>
            </a:gs>
            <a:gs pos="80000">
              <a:schemeClr val="dk1">
                <a:tint val="60000"/>
                <a:hueOff val="0"/>
                <a:satOff val="0"/>
                <a:lumOff val="0"/>
                <a:alphaOff val="0"/>
                <a:shade val="93000"/>
                <a:satMod val="130000"/>
              </a:schemeClr>
            </a:gs>
            <a:gs pos="100000">
              <a:schemeClr val="dk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ACC2AD-52F9-4CF0-8741-2DE9EB64A452}">
      <dsp:nvSpPr>
        <dsp:cNvPr id="0" name=""/>
        <dsp:cNvSpPr/>
      </dsp:nvSpPr>
      <dsp:spPr>
        <a:xfrm>
          <a:off x="1655577" y="137058"/>
          <a:ext cx="5227690" cy="5227690"/>
        </a:xfrm>
        <a:prstGeom prst="circularArrow">
          <a:avLst>
            <a:gd name="adj1" fmla="val 5085"/>
            <a:gd name="adj2" fmla="val 327528"/>
            <a:gd name="adj3" fmla="val 1472472"/>
            <a:gd name="adj4" fmla="val 19800000"/>
            <a:gd name="adj5" fmla="val 5932"/>
          </a:avLst>
        </a:prstGeom>
        <a:gradFill rotWithShape="0">
          <a:gsLst>
            <a:gs pos="0">
              <a:schemeClr val="dk1">
                <a:tint val="60000"/>
                <a:hueOff val="0"/>
                <a:satOff val="0"/>
                <a:lumOff val="0"/>
                <a:alphaOff val="0"/>
                <a:shade val="51000"/>
                <a:satMod val="130000"/>
              </a:schemeClr>
            </a:gs>
            <a:gs pos="80000">
              <a:schemeClr val="dk1">
                <a:tint val="60000"/>
                <a:hueOff val="0"/>
                <a:satOff val="0"/>
                <a:lumOff val="0"/>
                <a:alphaOff val="0"/>
                <a:shade val="93000"/>
                <a:satMod val="130000"/>
              </a:schemeClr>
            </a:gs>
            <a:gs pos="100000">
              <a:schemeClr val="dk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29FBC7F-3D1B-4E5D-8EB3-9047839EE7AE}">
      <dsp:nvSpPr>
        <dsp:cNvPr id="0" name=""/>
        <dsp:cNvSpPr/>
      </dsp:nvSpPr>
      <dsp:spPr>
        <a:xfrm>
          <a:off x="1600199" y="232862"/>
          <a:ext cx="5227690" cy="5227690"/>
        </a:xfrm>
        <a:prstGeom prst="circularArrow">
          <a:avLst>
            <a:gd name="adj1" fmla="val 5085"/>
            <a:gd name="adj2" fmla="val 327528"/>
            <a:gd name="adj3" fmla="val 5072221"/>
            <a:gd name="adj4" fmla="val 1800000"/>
            <a:gd name="adj5" fmla="val 5932"/>
          </a:avLst>
        </a:prstGeom>
        <a:gradFill rotWithShape="0">
          <a:gsLst>
            <a:gs pos="0">
              <a:schemeClr val="dk1">
                <a:tint val="60000"/>
                <a:hueOff val="0"/>
                <a:satOff val="0"/>
                <a:lumOff val="0"/>
                <a:alphaOff val="0"/>
                <a:shade val="51000"/>
                <a:satMod val="130000"/>
              </a:schemeClr>
            </a:gs>
            <a:gs pos="80000">
              <a:schemeClr val="dk1">
                <a:tint val="60000"/>
                <a:hueOff val="0"/>
                <a:satOff val="0"/>
                <a:lumOff val="0"/>
                <a:alphaOff val="0"/>
                <a:shade val="93000"/>
                <a:satMod val="130000"/>
              </a:schemeClr>
            </a:gs>
            <a:gs pos="100000">
              <a:schemeClr val="dk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B85CB2C-BC46-41DA-860E-E83D4DCB69B6}">
      <dsp:nvSpPr>
        <dsp:cNvPr id="0" name=""/>
        <dsp:cNvSpPr/>
      </dsp:nvSpPr>
      <dsp:spPr>
        <a:xfrm>
          <a:off x="1489783" y="232862"/>
          <a:ext cx="5227690" cy="5227690"/>
        </a:xfrm>
        <a:prstGeom prst="circularArrow">
          <a:avLst>
            <a:gd name="adj1" fmla="val 5085"/>
            <a:gd name="adj2" fmla="val 327528"/>
            <a:gd name="adj3" fmla="val 8672472"/>
            <a:gd name="adj4" fmla="val 5400251"/>
            <a:gd name="adj5" fmla="val 5932"/>
          </a:avLst>
        </a:prstGeom>
        <a:gradFill rotWithShape="0">
          <a:gsLst>
            <a:gs pos="0">
              <a:schemeClr val="dk1">
                <a:tint val="60000"/>
                <a:hueOff val="0"/>
                <a:satOff val="0"/>
                <a:lumOff val="0"/>
                <a:alphaOff val="0"/>
                <a:shade val="51000"/>
                <a:satMod val="130000"/>
              </a:schemeClr>
            </a:gs>
            <a:gs pos="80000">
              <a:schemeClr val="dk1">
                <a:tint val="60000"/>
                <a:hueOff val="0"/>
                <a:satOff val="0"/>
                <a:lumOff val="0"/>
                <a:alphaOff val="0"/>
                <a:shade val="93000"/>
                <a:satMod val="130000"/>
              </a:schemeClr>
            </a:gs>
            <a:gs pos="100000">
              <a:schemeClr val="dk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D2C46E-2642-4C04-BAE4-52B5AB08B482}">
      <dsp:nvSpPr>
        <dsp:cNvPr id="0" name=""/>
        <dsp:cNvSpPr/>
      </dsp:nvSpPr>
      <dsp:spPr>
        <a:xfrm>
          <a:off x="1434405" y="137058"/>
          <a:ext cx="5227690" cy="5227690"/>
        </a:xfrm>
        <a:prstGeom prst="circularArrow">
          <a:avLst>
            <a:gd name="adj1" fmla="val 5085"/>
            <a:gd name="adj2" fmla="val 327528"/>
            <a:gd name="adj3" fmla="val 12272472"/>
            <a:gd name="adj4" fmla="val 9000000"/>
            <a:gd name="adj5" fmla="val 5932"/>
          </a:avLst>
        </a:prstGeom>
        <a:gradFill rotWithShape="0">
          <a:gsLst>
            <a:gs pos="0">
              <a:schemeClr val="dk1">
                <a:tint val="60000"/>
                <a:hueOff val="0"/>
                <a:satOff val="0"/>
                <a:lumOff val="0"/>
                <a:alphaOff val="0"/>
                <a:shade val="51000"/>
                <a:satMod val="130000"/>
              </a:schemeClr>
            </a:gs>
            <a:gs pos="80000">
              <a:schemeClr val="dk1">
                <a:tint val="60000"/>
                <a:hueOff val="0"/>
                <a:satOff val="0"/>
                <a:lumOff val="0"/>
                <a:alphaOff val="0"/>
                <a:shade val="93000"/>
                <a:satMod val="130000"/>
              </a:schemeClr>
            </a:gs>
            <a:gs pos="100000">
              <a:schemeClr val="dk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8B248BA-59B6-4EE5-A3EA-60E10BCDE30C}">
      <dsp:nvSpPr>
        <dsp:cNvPr id="0" name=""/>
        <dsp:cNvSpPr/>
      </dsp:nvSpPr>
      <dsp:spPr>
        <a:xfrm>
          <a:off x="1489783" y="41254"/>
          <a:ext cx="5227690" cy="5227690"/>
        </a:xfrm>
        <a:prstGeom prst="circularArrow">
          <a:avLst>
            <a:gd name="adj1" fmla="val 5085"/>
            <a:gd name="adj2" fmla="val 327528"/>
            <a:gd name="adj3" fmla="val 15872221"/>
            <a:gd name="adj4" fmla="val 12600000"/>
            <a:gd name="adj5" fmla="val 5932"/>
          </a:avLst>
        </a:prstGeom>
        <a:gradFill rotWithShape="0">
          <a:gsLst>
            <a:gs pos="0">
              <a:schemeClr val="dk1">
                <a:tint val="60000"/>
                <a:hueOff val="0"/>
                <a:satOff val="0"/>
                <a:lumOff val="0"/>
                <a:alphaOff val="0"/>
                <a:shade val="51000"/>
                <a:satMod val="130000"/>
              </a:schemeClr>
            </a:gs>
            <a:gs pos="80000">
              <a:schemeClr val="dk1">
                <a:tint val="60000"/>
                <a:hueOff val="0"/>
                <a:satOff val="0"/>
                <a:lumOff val="0"/>
                <a:alphaOff val="0"/>
                <a:shade val="93000"/>
                <a:satMod val="130000"/>
              </a:schemeClr>
            </a:gs>
            <a:gs pos="100000">
              <a:schemeClr val="dk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2795A4B0-B89E-49F1-8B14-562B04525F99}" type="datetimeFigureOut">
              <a:rPr lang="en-US" smtClean="0"/>
              <a:t>11/21/2017</a:t>
            </a:fld>
            <a:endParaRPr lang="en-US"/>
          </a:p>
        </p:txBody>
      </p:sp>
      <p:sp>
        <p:nvSpPr>
          <p:cNvPr id="4" name="Footer Placeholder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3FB500FC-3EAF-4CC4-8B22-A35CB832C1E7}" type="slidenum">
              <a:rPr lang="en-US" smtClean="0"/>
              <a:t>‹#›</a:t>
            </a:fld>
            <a:endParaRPr lang="en-US"/>
          </a:p>
        </p:txBody>
      </p:sp>
    </p:spTree>
    <p:extLst>
      <p:ext uri="{BB962C8B-B14F-4D97-AF65-F5344CB8AC3E}">
        <p14:creationId xmlns:p14="http://schemas.microsoft.com/office/powerpoint/2010/main" val="249620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0293FA1A-0FD6-4F8F-8D1B-6F9A8B4ACF17}" type="datetimeFigureOut">
              <a:rPr lang="en-AU" smtClean="0"/>
              <a:pPr/>
              <a:t>21/11/2017</a:t>
            </a:fld>
            <a:endParaRPr lang="en-AU"/>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E3CCB728-73B7-429F-9AEB-84EF6D096B69}" type="slidenum">
              <a:rPr lang="en-AU" smtClean="0"/>
              <a:pPr/>
              <a:t>‹#›</a:t>
            </a:fld>
            <a:endParaRPr lang="en-AU"/>
          </a:p>
        </p:txBody>
      </p:sp>
    </p:spTree>
    <p:extLst>
      <p:ext uri="{BB962C8B-B14F-4D97-AF65-F5344CB8AC3E}">
        <p14:creationId xmlns:p14="http://schemas.microsoft.com/office/powerpoint/2010/main" val="179256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25B60-AF2C-40F4-AACC-C194399A0E0F}" type="slidenum">
              <a:rPr lang="en-US" smtClean="0"/>
              <a:t>2</a:t>
            </a:fld>
            <a:endParaRPr lang="en-US"/>
          </a:p>
        </p:txBody>
      </p:sp>
    </p:spTree>
    <p:extLst>
      <p:ext uri="{BB962C8B-B14F-4D97-AF65-F5344CB8AC3E}">
        <p14:creationId xmlns:p14="http://schemas.microsoft.com/office/powerpoint/2010/main" val="860749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 mouse clicking brings up the certificates associated with</a:t>
            </a:r>
            <a:r>
              <a:rPr lang="en-US" baseline="0" dirty="0" smtClean="0"/>
              <a:t> the interval of core being viewed. </a:t>
            </a:r>
            <a:endParaRPr lang="en-US" dirty="0"/>
          </a:p>
        </p:txBody>
      </p:sp>
      <p:sp>
        <p:nvSpPr>
          <p:cNvPr id="4" name="Slide Number Placeholder 3"/>
          <p:cNvSpPr>
            <a:spLocks noGrp="1"/>
          </p:cNvSpPr>
          <p:nvPr>
            <p:ph type="sldNum" sz="quarter" idx="10"/>
          </p:nvPr>
        </p:nvSpPr>
        <p:spPr/>
        <p:txBody>
          <a:bodyPr/>
          <a:lstStyle/>
          <a:p>
            <a:fld id="{29525B60-AF2C-40F4-AACC-C194399A0E0F}" type="slidenum">
              <a:rPr lang="en-US" smtClean="0"/>
              <a:t>20</a:t>
            </a:fld>
            <a:endParaRPr lang="en-US"/>
          </a:p>
        </p:txBody>
      </p:sp>
    </p:spTree>
    <p:extLst>
      <p:ext uri="{BB962C8B-B14F-4D97-AF65-F5344CB8AC3E}">
        <p14:creationId xmlns:p14="http://schemas.microsoft.com/office/powerpoint/2010/main" val="4111573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view when first entering</a:t>
            </a:r>
            <a:r>
              <a:rPr lang="en-US" baseline="0" dirty="0" smtClean="0"/>
              <a:t> the graphical analysis page.</a:t>
            </a:r>
            <a:endParaRPr lang="en-US" dirty="0"/>
          </a:p>
        </p:txBody>
      </p:sp>
      <p:sp>
        <p:nvSpPr>
          <p:cNvPr id="4" name="Slide Number Placeholder 3"/>
          <p:cNvSpPr>
            <a:spLocks noGrp="1"/>
          </p:cNvSpPr>
          <p:nvPr>
            <p:ph type="sldNum" sz="quarter" idx="10"/>
          </p:nvPr>
        </p:nvSpPr>
        <p:spPr/>
        <p:txBody>
          <a:bodyPr/>
          <a:lstStyle/>
          <a:p>
            <a:fld id="{29525B60-AF2C-40F4-AACC-C194399A0E0F}" type="slidenum">
              <a:rPr lang="en-US" smtClean="0"/>
              <a:t>21</a:t>
            </a:fld>
            <a:endParaRPr lang="en-US"/>
          </a:p>
        </p:txBody>
      </p:sp>
    </p:spTree>
    <p:extLst>
      <p:ext uri="{BB962C8B-B14F-4D97-AF65-F5344CB8AC3E}">
        <p14:creationId xmlns:p14="http://schemas.microsoft.com/office/powerpoint/2010/main" val="142083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from-to</a:t>
            </a:r>
            <a:r>
              <a:rPr lang="en-US" baseline="0" dirty="0" smtClean="0"/>
              <a:t> data can be displayed along with the core photography. In this view, spectral mineralogy, Au contents and </a:t>
            </a:r>
            <a:r>
              <a:rPr lang="en-US" baseline="0" dirty="0" err="1" smtClean="0"/>
              <a:t>downhole</a:t>
            </a:r>
            <a:r>
              <a:rPr lang="en-US" baseline="0" dirty="0" smtClean="0"/>
              <a:t> geophysical data are all displayed. </a:t>
            </a:r>
            <a:endParaRPr lang="en-US" dirty="0"/>
          </a:p>
        </p:txBody>
      </p:sp>
      <p:sp>
        <p:nvSpPr>
          <p:cNvPr id="4" name="Slide Number Placeholder 3"/>
          <p:cNvSpPr>
            <a:spLocks noGrp="1"/>
          </p:cNvSpPr>
          <p:nvPr>
            <p:ph type="sldNum" sz="quarter" idx="10"/>
          </p:nvPr>
        </p:nvSpPr>
        <p:spPr/>
        <p:txBody>
          <a:bodyPr/>
          <a:lstStyle/>
          <a:p>
            <a:fld id="{29525B60-AF2C-40F4-AACC-C194399A0E0F}" type="slidenum">
              <a:rPr lang="en-US" smtClean="0"/>
              <a:t>22</a:t>
            </a:fld>
            <a:endParaRPr lang="en-US"/>
          </a:p>
        </p:txBody>
      </p:sp>
    </p:spTree>
    <p:extLst>
      <p:ext uri="{BB962C8B-B14F-4D97-AF65-F5344CB8AC3E}">
        <p14:creationId xmlns:p14="http://schemas.microsoft.com/office/powerpoint/2010/main" val="2173772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Selecting a Au value, or location on the bottom core strip, migrates</a:t>
            </a:r>
            <a:r>
              <a:rPr lang="en-US" baseline="0" dirty="0" smtClean="0"/>
              <a:t> the upper core view to the correct interval of core. Mouse hovering over spectral data shows the mineral name.</a:t>
            </a:r>
            <a:endParaRPr lang="en-US" dirty="0"/>
          </a:p>
        </p:txBody>
      </p:sp>
      <p:sp>
        <p:nvSpPr>
          <p:cNvPr id="4" name="Slide Number Placeholder 3"/>
          <p:cNvSpPr>
            <a:spLocks noGrp="1"/>
          </p:cNvSpPr>
          <p:nvPr>
            <p:ph type="sldNum" sz="quarter" idx="10"/>
          </p:nvPr>
        </p:nvSpPr>
        <p:spPr/>
        <p:txBody>
          <a:bodyPr/>
          <a:lstStyle/>
          <a:p>
            <a:fld id="{29525B60-AF2C-40F4-AACC-C194399A0E0F}" type="slidenum">
              <a:rPr lang="en-US" smtClean="0"/>
              <a:t>23</a:t>
            </a:fld>
            <a:endParaRPr lang="en-US"/>
          </a:p>
        </p:txBody>
      </p:sp>
    </p:spTree>
    <p:extLst>
      <p:ext uri="{BB962C8B-B14F-4D97-AF65-F5344CB8AC3E}">
        <p14:creationId xmlns:p14="http://schemas.microsoft.com/office/powerpoint/2010/main" val="150539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methods</a:t>
            </a:r>
            <a:r>
              <a:rPr lang="en-US" baseline="0" dirty="0" smtClean="0"/>
              <a:t> for selecting areas of interest include clicking on the core strip at the bottom and moving the slider</a:t>
            </a:r>
            <a:endParaRPr lang="en-US" dirty="0"/>
          </a:p>
        </p:txBody>
      </p:sp>
      <p:sp>
        <p:nvSpPr>
          <p:cNvPr id="4" name="Slide Number Placeholder 3"/>
          <p:cNvSpPr>
            <a:spLocks noGrp="1"/>
          </p:cNvSpPr>
          <p:nvPr>
            <p:ph type="sldNum" sz="quarter" idx="10"/>
          </p:nvPr>
        </p:nvSpPr>
        <p:spPr/>
        <p:txBody>
          <a:bodyPr/>
          <a:lstStyle/>
          <a:p>
            <a:fld id="{29525B60-AF2C-40F4-AACC-C194399A0E0F}" type="slidenum">
              <a:rPr lang="en-US" smtClean="0"/>
              <a:t>24</a:t>
            </a:fld>
            <a:endParaRPr lang="en-US"/>
          </a:p>
        </p:txBody>
      </p:sp>
    </p:spTree>
    <p:extLst>
      <p:ext uri="{BB962C8B-B14F-4D97-AF65-F5344CB8AC3E}">
        <p14:creationId xmlns:p14="http://schemas.microsoft.com/office/powerpoint/2010/main" val="150539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Upper core strip can be expanded by</a:t>
            </a:r>
            <a:r>
              <a:rPr lang="en-US" baseline="0" dirty="0" smtClean="0"/>
              <a:t> dragging bottom of its box. The length displayed scales appropriately.</a:t>
            </a:r>
            <a:endParaRPr lang="en-US" dirty="0"/>
          </a:p>
        </p:txBody>
      </p:sp>
      <p:sp>
        <p:nvSpPr>
          <p:cNvPr id="4" name="Slide Number Placeholder 3"/>
          <p:cNvSpPr>
            <a:spLocks noGrp="1"/>
          </p:cNvSpPr>
          <p:nvPr>
            <p:ph type="sldNum" sz="quarter" idx="10"/>
          </p:nvPr>
        </p:nvSpPr>
        <p:spPr/>
        <p:txBody>
          <a:bodyPr/>
          <a:lstStyle/>
          <a:p>
            <a:fld id="{29525B60-AF2C-40F4-AACC-C194399A0E0F}" type="slidenum">
              <a:rPr lang="en-US" smtClean="0"/>
              <a:t>25</a:t>
            </a:fld>
            <a:endParaRPr lang="en-US"/>
          </a:p>
        </p:txBody>
      </p:sp>
    </p:spTree>
    <p:extLst>
      <p:ext uri="{BB962C8B-B14F-4D97-AF65-F5344CB8AC3E}">
        <p14:creationId xmlns:p14="http://schemas.microsoft.com/office/powerpoint/2010/main" val="827588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 clicking produces a</a:t>
            </a:r>
            <a:r>
              <a:rPr lang="en-US" baseline="0" dirty="0" smtClean="0"/>
              <a:t> larger image of the upper core view for saving.</a:t>
            </a:r>
            <a:endParaRPr lang="en-US" dirty="0"/>
          </a:p>
        </p:txBody>
      </p:sp>
      <p:sp>
        <p:nvSpPr>
          <p:cNvPr id="4" name="Slide Number Placeholder 3"/>
          <p:cNvSpPr>
            <a:spLocks noGrp="1"/>
          </p:cNvSpPr>
          <p:nvPr>
            <p:ph type="sldNum" sz="quarter" idx="10"/>
          </p:nvPr>
        </p:nvSpPr>
        <p:spPr/>
        <p:txBody>
          <a:bodyPr/>
          <a:lstStyle/>
          <a:p>
            <a:fld id="{29525B60-AF2C-40F4-AACC-C194399A0E0F}" type="slidenum">
              <a:rPr lang="en-US" smtClean="0"/>
              <a:t>27</a:t>
            </a:fld>
            <a:endParaRPr lang="en-US"/>
          </a:p>
        </p:txBody>
      </p:sp>
    </p:spTree>
    <p:extLst>
      <p:ext uri="{BB962C8B-B14F-4D97-AF65-F5344CB8AC3E}">
        <p14:creationId xmlns:p14="http://schemas.microsoft.com/office/powerpoint/2010/main" val="3704339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ALS Geochemistry is committed to providing additional analytical and visualization tools to enhance our analytical geochemical products for our clients. The image shows an example of digitizing of core photos to allow the creation of a</a:t>
            </a:r>
            <a:r>
              <a:rPr lang="en-US" sz="1200" baseline="0" dirty="0" smtClean="0"/>
              <a:t> single core strip – in this case, adjusting for offsets of broken core.</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29525B60-AF2C-40F4-AACC-C194399A0E0F}" type="slidenum">
              <a:rPr lang="en-US" smtClean="0"/>
              <a:t>3</a:t>
            </a:fld>
            <a:endParaRPr lang="en-US"/>
          </a:p>
        </p:txBody>
      </p:sp>
    </p:spTree>
    <p:extLst>
      <p:ext uri="{BB962C8B-B14F-4D97-AF65-F5344CB8AC3E}">
        <p14:creationId xmlns:p14="http://schemas.microsoft.com/office/powerpoint/2010/main" val="3435796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CB728-73B7-429F-9AEB-84EF6D096B69}" type="slidenum">
              <a:rPr lang="en-AU" smtClean="0"/>
              <a:pPr/>
              <a:t>8</a:t>
            </a:fld>
            <a:endParaRPr lang="en-AU"/>
          </a:p>
        </p:txBody>
      </p:sp>
    </p:spTree>
    <p:extLst>
      <p:ext uri="{BB962C8B-B14F-4D97-AF65-F5344CB8AC3E}">
        <p14:creationId xmlns:p14="http://schemas.microsoft.com/office/powerpoint/2010/main" val="3027555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ALS Geochemistry is committed to providing additional analytical and visualization tools to enhance our analytical geochemical products for our clients. The image shows an example of digitizing of core photos to allow the creation of a</a:t>
            </a:r>
            <a:r>
              <a:rPr lang="en-US" sz="1200" baseline="0" dirty="0" smtClean="0"/>
              <a:t> single core strip – in this case, adjusting for offsets of broken core.</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29525B60-AF2C-40F4-AACC-C194399A0E0F}" type="slidenum">
              <a:rPr lang="en-US" smtClean="0"/>
              <a:t>9</a:t>
            </a:fld>
            <a:endParaRPr lang="en-US"/>
          </a:p>
        </p:txBody>
      </p:sp>
    </p:spTree>
    <p:extLst>
      <p:ext uri="{BB962C8B-B14F-4D97-AF65-F5344CB8AC3E}">
        <p14:creationId xmlns:p14="http://schemas.microsoft.com/office/powerpoint/2010/main" val="2535377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 can provide instructions for optimal</a:t>
            </a:r>
            <a:r>
              <a:rPr lang="en-US" baseline="0" dirty="0" smtClean="0"/>
              <a:t> core photography or provide this service</a:t>
            </a:r>
            <a:endParaRPr lang="en-US" dirty="0"/>
          </a:p>
        </p:txBody>
      </p:sp>
      <p:sp>
        <p:nvSpPr>
          <p:cNvPr id="4" name="Slide Number Placeholder 3"/>
          <p:cNvSpPr>
            <a:spLocks noGrp="1"/>
          </p:cNvSpPr>
          <p:nvPr>
            <p:ph type="sldNum" sz="quarter" idx="10"/>
          </p:nvPr>
        </p:nvSpPr>
        <p:spPr/>
        <p:txBody>
          <a:bodyPr/>
          <a:lstStyle/>
          <a:p>
            <a:fld id="{29525B60-AF2C-40F4-AACC-C194399A0E0F}" type="slidenum">
              <a:rPr lang="en-US" smtClean="0"/>
              <a:t>10</a:t>
            </a:fld>
            <a:endParaRPr lang="en-US"/>
          </a:p>
        </p:txBody>
      </p:sp>
    </p:spTree>
    <p:extLst>
      <p:ext uri="{BB962C8B-B14F-4D97-AF65-F5344CB8AC3E}">
        <p14:creationId xmlns:p14="http://schemas.microsoft.com/office/powerpoint/2010/main" val="3302513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screen a client arrives at after logging into Webtrieve. Emphasize that access is controlled by ALS – only those the client defines are given access.</a:t>
            </a:r>
            <a:endParaRPr lang="en-US" dirty="0"/>
          </a:p>
        </p:txBody>
      </p:sp>
      <p:sp>
        <p:nvSpPr>
          <p:cNvPr id="4" name="Slide Number Placeholder 3"/>
          <p:cNvSpPr>
            <a:spLocks noGrp="1"/>
          </p:cNvSpPr>
          <p:nvPr>
            <p:ph type="sldNum" sz="quarter" idx="10"/>
          </p:nvPr>
        </p:nvSpPr>
        <p:spPr/>
        <p:txBody>
          <a:bodyPr/>
          <a:lstStyle/>
          <a:p>
            <a:fld id="{29525B60-AF2C-40F4-AACC-C194399A0E0F}" type="slidenum">
              <a:rPr lang="en-US" smtClean="0"/>
              <a:t>12</a:t>
            </a:fld>
            <a:endParaRPr lang="en-US"/>
          </a:p>
        </p:txBody>
      </p:sp>
    </p:spTree>
    <p:extLst>
      <p:ext uri="{BB962C8B-B14F-4D97-AF65-F5344CB8AC3E}">
        <p14:creationId xmlns:p14="http://schemas.microsoft.com/office/powerpoint/2010/main" val="476662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screen a client arrives at after logging into Webtrieve. Emphasize that access is controlled by ALS – only those the client defines are given access.</a:t>
            </a:r>
            <a:endParaRPr lang="en-US" dirty="0"/>
          </a:p>
        </p:txBody>
      </p:sp>
      <p:sp>
        <p:nvSpPr>
          <p:cNvPr id="4" name="Slide Number Placeholder 3"/>
          <p:cNvSpPr>
            <a:spLocks noGrp="1"/>
          </p:cNvSpPr>
          <p:nvPr>
            <p:ph type="sldNum" sz="quarter" idx="10"/>
          </p:nvPr>
        </p:nvSpPr>
        <p:spPr/>
        <p:txBody>
          <a:bodyPr/>
          <a:lstStyle/>
          <a:p>
            <a:fld id="{29525B60-AF2C-40F4-AACC-C194399A0E0F}" type="slidenum">
              <a:rPr lang="en-US" smtClean="0"/>
              <a:t>13</a:t>
            </a:fld>
            <a:endParaRPr lang="en-US"/>
          </a:p>
        </p:txBody>
      </p:sp>
    </p:spTree>
    <p:extLst>
      <p:ext uri="{BB962C8B-B14F-4D97-AF65-F5344CB8AC3E}">
        <p14:creationId xmlns:p14="http://schemas.microsoft.com/office/powerpoint/2010/main" val="476662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CoreViewer</a:t>
            </a:r>
            <a:r>
              <a:rPr lang="en-US" baseline="0" dirty="0" smtClean="0"/>
              <a:t> “core box” view allows zooming – up to the resolution of the photograph, as well as the ability to save zoomed images directly, for inclusion in reports, emails etc. </a:t>
            </a:r>
            <a:endParaRPr lang="en-US" dirty="0"/>
          </a:p>
        </p:txBody>
      </p:sp>
      <p:sp>
        <p:nvSpPr>
          <p:cNvPr id="4" name="Slide Number Placeholder 3"/>
          <p:cNvSpPr>
            <a:spLocks noGrp="1"/>
          </p:cNvSpPr>
          <p:nvPr>
            <p:ph type="sldNum" sz="quarter" idx="10"/>
          </p:nvPr>
        </p:nvSpPr>
        <p:spPr/>
        <p:txBody>
          <a:bodyPr/>
          <a:lstStyle/>
          <a:p>
            <a:fld id="{29525B60-AF2C-40F4-AACC-C194399A0E0F}" type="slidenum">
              <a:rPr lang="en-US" smtClean="0"/>
              <a:t>18</a:t>
            </a:fld>
            <a:endParaRPr lang="en-US"/>
          </a:p>
        </p:txBody>
      </p:sp>
    </p:spTree>
    <p:extLst>
      <p:ext uri="{BB962C8B-B14F-4D97-AF65-F5344CB8AC3E}">
        <p14:creationId xmlns:p14="http://schemas.microsoft.com/office/powerpoint/2010/main" val="3679295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CoreViewer</a:t>
            </a:r>
            <a:r>
              <a:rPr lang="en-US" baseline="0" dirty="0" smtClean="0"/>
              <a:t> “core box” view allows zooming – up to the resolution of the photograph, as well as the ability to save zoomed images directly, for inclusion in reports, emails etc. </a:t>
            </a:r>
            <a:endParaRPr lang="en-US" dirty="0"/>
          </a:p>
        </p:txBody>
      </p:sp>
      <p:sp>
        <p:nvSpPr>
          <p:cNvPr id="4" name="Slide Number Placeholder 3"/>
          <p:cNvSpPr>
            <a:spLocks noGrp="1"/>
          </p:cNvSpPr>
          <p:nvPr>
            <p:ph type="sldNum" sz="quarter" idx="10"/>
          </p:nvPr>
        </p:nvSpPr>
        <p:spPr/>
        <p:txBody>
          <a:bodyPr/>
          <a:lstStyle/>
          <a:p>
            <a:fld id="{29525B60-AF2C-40F4-AACC-C194399A0E0F}" type="slidenum">
              <a:rPr lang="en-US" smtClean="0"/>
              <a:t>19</a:t>
            </a:fld>
            <a:endParaRPr lang="en-US"/>
          </a:p>
        </p:txBody>
      </p:sp>
    </p:spTree>
    <p:extLst>
      <p:ext uri="{BB962C8B-B14F-4D97-AF65-F5344CB8AC3E}">
        <p14:creationId xmlns:p14="http://schemas.microsoft.com/office/powerpoint/2010/main" val="3679295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11" name="Straight Connector 10"/>
          <p:cNvCxnSpPr/>
          <p:nvPr userDrawn="1"/>
        </p:nvCxnSpPr>
        <p:spPr>
          <a:xfrm>
            <a:off x="0" y="3717032"/>
            <a:ext cx="9144000" cy="0"/>
          </a:xfrm>
          <a:prstGeom prst="line">
            <a:avLst/>
          </a:prstGeom>
          <a:ln w="38100">
            <a:solidFill>
              <a:srgbClr val="D1D3D4"/>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9045" y="4872236"/>
            <a:ext cx="1253072" cy="1221060"/>
          </a:xfrm>
          <a:prstGeom prst="rect">
            <a:avLst/>
          </a:prstGeom>
        </p:spPr>
      </p:pic>
      <p:sp>
        <p:nvSpPr>
          <p:cNvPr id="2" name="Title 1"/>
          <p:cNvSpPr>
            <a:spLocks noGrp="1"/>
          </p:cNvSpPr>
          <p:nvPr>
            <p:ph type="ctrTitle" hasCustomPrompt="1"/>
          </p:nvPr>
        </p:nvSpPr>
        <p:spPr>
          <a:xfrm>
            <a:off x="251519" y="3933056"/>
            <a:ext cx="7197525" cy="1296144"/>
          </a:xfrm>
        </p:spPr>
        <p:txBody>
          <a:bodyPr>
            <a:normAutofit/>
          </a:bodyPr>
          <a:lstStyle>
            <a:lvl1pPr algn="l">
              <a:defRPr lang="en-AU" sz="4000" b="1" kern="1200" dirty="0">
                <a:solidFill>
                  <a:srgbClr val="4F8ABE"/>
                </a:solidFill>
                <a:latin typeface="Cambria" pitchFamily="18" charset="0"/>
                <a:ea typeface="+mj-ea"/>
                <a:cs typeface="+mj-cs"/>
              </a:defRPr>
            </a:lvl1pPr>
          </a:lstStyle>
          <a:p>
            <a:r>
              <a:rPr lang="en-US" smtClean="0"/>
              <a:t>Geochemistry</a:t>
            </a:r>
            <a:r>
              <a:rPr lang="en-US" dirty="0" smtClean="0"/>
              <a:t/>
            </a:r>
            <a:br>
              <a:rPr lang="en-US" dirty="0" smtClean="0"/>
            </a:br>
            <a:r>
              <a:rPr lang="en-US" dirty="0" smtClean="0"/>
              <a:t>Presentation Title</a:t>
            </a:r>
            <a:endParaRPr lang="en-AU" dirty="0"/>
          </a:p>
        </p:txBody>
      </p:sp>
      <p:sp>
        <p:nvSpPr>
          <p:cNvPr id="3" name="Subtitle 2"/>
          <p:cNvSpPr>
            <a:spLocks noGrp="1"/>
          </p:cNvSpPr>
          <p:nvPr>
            <p:ph type="subTitle" idx="1" hasCustomPrompt="1"/>
          </p:nvPr>
        </p:nvSpPr>
        <p:spPr>
          <a:xfrm>
            <a:off x="251519" y="5393382"/>
            <a:ext cx="7197525" cy="843930"/>
          </a:xfrm>
        </p:spPr>
        <p:txBody>
          <a:bodyPr>
            <a:normAutofit/>
          </a:bodyPr>
          <a:lstStyle>
            <a:lvl1pPr marL="0" indent="0" algn="l" defTabSz="914400" rtl="0" eaLnBrk="1" latinLnBrk="0" hangingPunct="1">
              <a:spcBef>
                <a:spcPct val="0"/>
              </a:spcBef>
              <a:buNone/>
              <a:defRPr lang="en-AU" sz="1400" b="1" kern="1200" dirty="0">
                <a:solidFill>
                  <a:srgbClr val="58595B"/>
                </a:solidFill>
                <a:latin typeface="Lucida Sans" pitchFamily="34" charset="0"/>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p>
        </p:txBody>
      </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 y="1"/>
            <a:ext cx="9143987" cy="3717031"/>
          </a:xfrm>
          <a:prstGeom prst="rect">
            <a:avLst/>
          </a:prstGeom>
        </p:spPr>
      </p:pic>
      <p:cxnSp>
        <p:nvCxnSpPr>
          <p:cNvPr id="19" name="Straight Connector 18"/>
          <p:cNvCxnSpPr/>
          <p:nvPr userDrawn="1"/>
        </p:nvCxnSpPr>
        <p:spPr>
          <a:xfrm>
            <a:off x="6" y="3717032"/>
            <a:ext cx="9144000" cy="0"/>
          </a:xfrm>
          <a:prstGeom prst="line">
            <a:avLst/>
          </a:prstGeom>
          <a:ln w="38100">
            <a:solidFill>
              <a:srgbClr val="D1D3D4"/>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3" y="6425257"/>
            <a:ext cx="9143987" cy="400110"/>
          </a:xfrm>
          <a:prstGeom prst="rect">
            <a:avLst/>
          </a:prstGeom>
          <a:solidFill>
            <a:srgbClr val="4D8ABE">
              <a:alpha val="60000"/>
            </a:srgbClr>
          </a:solidFill>
        </p:spPr>
        <p:txBody>
          <a:bodyPr wrap="square" rtlCol="0">
            <a:spAutoFit/>
          </a:bodyPr>
          <a:lstStyle/>
          <a:p>
            <a:pPr algn="ctr">
              <a:spcBef>
                <a:spcPts val="1200"/>
              </a:spcBef>
              <a:spcAft>
                <a:spcPts val="1200"/>
              </a:spcAft>
            </a:pPr>
            <a:r>
              <a:rPr lang="en-AU" sz="2000" spc="200" dirty="0" smtClean="0">
                <a:solidFill>
                  <a:schemeClr val="bg1"/>
                </a:solidFill>
                <a:latin typeface="Cambria" pitchFamily="18" charset="0"/>
              </a:rPr>
              <a:t>RIGHT </a:t>
            </a:r>
            <a:r>
              <a:rPr lang="en-AU" sz="2000" spc="300" dirty="0" smtClean="0">
                <a:solidFill>
                  <a:schemeClr val="bg1"/>
                </a:solidFill>
                <a:latin typeface="Cambria" pitchFamily="18" charset="0"/>
              </a:rPr>
              <a:t>SOLUTIONS</a:t>
            </a:r>
            <a:r>
              <a:rPr lang="en-AU" sz="2000" spc="200" dirty="0" smtClean="0">
                <a:solidFill>
                  <a:schemeClr val="bg1"/>
                </a:solidFill>
                <a:latin typeface="Cambria" pitchFamily="18" charset="0"/>
              </a:rPr>
              <a:t> | RIGHT PARTNER</a:t>
            </a:r>
            <a:endParaRPr lang="en-AU" sz="2000" spc="200" dirty="0">
              <a:solidFill>
                <a:schemeClr val="bg1"/>
              </a:solidFill>
              <a:latin typeface="Cambria" pitchFamily="18" charset="0"/>
            </a:endParaRPr>
          </a:p>
        </p:txBody>
      </p:sp>
    </p:spTree>
    <p:extLst>
      <p:ext uri="{BB962C8B-B14F-4D97-AF65-F5344CB8AC3E}">
        <p14:creationId xmlns:p14="http://schemas.microsoft.com/office/powerpoint/2010/main" val="2844188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DCCD1E3-B868-483B-AAB1-7AFB83134ABE}" type="datetime1">
              <a:rPr lang="en-AU" smtClean="0"/>
              <a:t>21/11/2017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C350384-5605-4F4A-A8BB-5D0F9A8D0FD6}" type="slidenum">
              <a:rPr lang="en-AU" smtClean="0"/>
              <a:pPr/>
              <a:t>‹#›</a:t>
            </a:fld>
            <a:endParaRPr lang="en-AU"/>
          </a:p>
        </p:txBody>
      </p:sp>
    </p:spTree>
    <p:extLst>
      <p:ext uri="{BB962C8B-B14F-4D97-AF65-F5344CB8AC3E}">
        <p14:creationId xmlns:p14="http://schemas.microsoft.com/office/powerpoint/2010/main" val="3637564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323528" y="1124744"/>
            <a:ext cx="4038600" cy="5001419"/>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Content Placeholder 3"/>
          <p:cNvSpPr>
            <a:spLocks noGrp="1"/>
          </p:cNvSpPr>
          <p:nvPr>
            <p:ph sz="half" idx="2"/>
          </p:nvPr>
        </p:nvSpPr>
        <p:spPr>
          <a:xfrm>
            <a:off x="4514528" y="1124744"/>
            <a:ext cx="4038600" cy="5001419"/>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Date Placeholder 4"/>
          <p:cNvSpPr>
            <a:spLocks noGrp="1"/>
          </p:cNvSpPr>
          <p:nvPr>
            <p:ph type="dt" sz="half" idx="10"/>
          </p:nvPr>
        </p:nvSpPr>
        <p:spPr/>
        <p:txBody>
          <a:bodyPr/>
          <a:lstStyle/>
          <a:p>
            <a:fld id="{078F112F-0762-45CD-8628-1C09D0078FDF}" type="datetime1">
              <a:rPr lang="en-AU" smtClean="0"/>
              <a:t>21/11/2017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C350384-5605-4F4A-A8BB-5D0F9A8D0FD6}" type="slidenum">
              <a:rPr lang="en-AU" smtClean="0"/>
              <a:pPr/>
              <a:t>‹#›</a:t>
            </a:fld>
            <a:endParaRPr lang="en-AU"/>
          </a:p>
        </p:txBody>
      </p:sp>
    </p:spTree>
    <p:extLst>
      <p:ext uri="{BB962C8B-B14F-4D97-AF65-F5344CB8AC3E}">
        <p14:creationId xmlns:p14="http://schemas.microsoft.com/office/powerpoint/2010/main" val="280166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dirty="0"/>
          </a:p>
        </p:txBody>
      </p:sp>
      <p:sp>
        <p:nvSpPr>
          <p:cNvPr id="3" name="Text Placeholder 2"/>
          <p:cNvSpPr>
            <a:spLocks noGrp="1"/>
          </p:cNvSpPr>
          <p:nvPr>
            <p:ph type="body" idx="1"/>
          </p:nvPr>
        </p:nvSpPr>
        <p:spPr>
          <a:xfrm>
            <a:off x="323528" y="1124744"/>
            <a:ext cx="4040188"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23528" y="1764506"/>
            <a:ext cx="4040188" cy="4328790"/>
          </a:xfr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Text Placeholder 4"/>
          <p:cNvSpPr>
            <a:spLocks noGrp="1"/>
          </p:cNvSpPr>
          <p:nvPr>
            <p:ph type="body" sz="quarter" idx="3"/>
          </p:nvPr>
        </p:nvSpPr>
        <p:spPr>
          <a:xfrm>
            <a:off x="4511353" y="1124744"/>
            <a:ext cx="4041775"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11353" y="1764506"/>
            <a:ext cx="4041775" cy="4328790"/>
          </a:xfr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7" name="Date Placeholder 6"/>
          <p:cNvSpPr>
            <a:spLocks noGrp="1"/>
          </p:cNvSpPr>
          <p:nvPr>
            <p:ph type="dt" sz="half" idx="10"/>
          </p:nvPr>
        </p:nvSpPr>
        <p:spPr/>
        <p:txBody>
          <a:bodyPr/>
          <a:lstStyle/>
          <a:p>
            <a:fld id="{37C13FCB-A770-4321-B0F7-396F787D9A20}" type="datetime1">
              <a:rPr lang="en-AU" smtClean="0"/>
              <a:t>21/11/2017</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C350384-5605-4F4A-A8BB-5D0F9A8D0FD6}" type="slidenum">
              <a:rPr lang="en-AU" smtClean="0"/>
              <a:pPr/>
              <a:t>‹#›</a:t>
            </a:fld>
            <a:endParaRPr lang="en-AU"/>
          </a:p>
        </p:txBody>
      </p:sp>
    </p:spTree>
    <p:extLst>
      <p:ext uri="{BB962C8B-B14F-4D97-AF65-F5344CB8AC3E}">
        <p14:creationId xmlns:p14="http://schemas.microsoft.com/office/powerpoint/2010/main" val="360965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74904286-9625-4CAF-A9FE-C30FA279293A}" type="datetime1">
              <a:rPr lang="en-AU" smtClean="0"/>
              <a:t>21/11/2017</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C350384-5605-4F4A-A8BB-5D0F9A8D0FD6}" type="slidenum">
              <a:rPr lang="en-AU" smtClean="0"/>
              <a:pPr/>
              <a:t>‹#›</a:t>
            </a:fld>
            <a:endParaRPr lang="en-AU"/>
          </a:p>
        </p:txBody>
      </p:sp>
    </p:spTree>
    <p:extLst>
      <p:ext uri="{BB962C8B-B14F-4D97-AF65-F5344CB8AC3E}">
        <p14:creationId xmlns:p14="http://schemas.microsoft.com/office/powerpoint/2010/main" val="3179952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23DDB-9963-4CA1-AD37-68CE6E15AFD7}" type="datetime1">
              <a:rPr lang="en-AU" smtClean="0"/>
              <a:t>21/11/2017</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C350384-5605-4F4A-A8BB-5D0F9A8D0FD6}" type="slidenum">
              <a:rPr lang="en-AU" smtClean="0"/>
              <a:pPr/>
              <a:t>‹#›</a:t>
            </a:fld>
            <a:endParaRPr lang="en-AU"/>
          </a:p>
        </p:txBody>
      </p:sp>
    </p:spTree>
    <p:extLst>
      <p:ext uri="{BB962C8B-B14F-4D97-AF65-F5344CB8AC3E}">
        <p14:creationId xmlns:p14="http://schemas.microsoft.com/office/powerpoint/2010/main" val="1212520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p>
            <a:fld id="{A69D539B-CAC2-4652-BD93-4CB3BC09FEF4}" type="datetime1">
              <a:rPr lang="en-AU" smtClean="0"/>
              <a:t>21/11/2017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C350384-5605-4F4A-A8BB-5D0F9A8D0FD6}" type="slidenum">
              <a:rPr lang="en-AU" smtClean="0"/>
              <a:pPr/>
              <a:t>‹#›</a:t>
            </a:fld>
            <a:endParaRPr lang="en-AU"/>
          </a:p>
        </p:txBody>
      </p:sp>
    </p:spTree>
    <p:extLst>
      <p:ext uri="{BB962C8B-B14F-4D97-AF65-F5344CB8AC3E}">
        <p14:creationId xmlns:p14="http://schemas.microsoft.com/office/powerpoint/2010/main" val="2916521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3" y="-26988"/>
            <a:ext cx="9217026" cy="691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37513" y="404813"/>
            <a:ext cx="7826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210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0"/>
          </p:nvPr>
        </p:nvSpPr>
        <p:spPr/>
        <p:txBody>
          <a:bodyPr/>
          <a:lstStyle/>
          <a:p>
            <a:fld id="{DC3496A9-9CB0-45EB-A24D-838866E58C2C}" type="slidenum">
              <a:rPr lang="en-US" smtClean="0"/>
              <a:t>‹#›</a:t>
            </a:fld>
            <a:endParaRPr lang="en-US"/>
          </a:p>
        </p:txBody>
      </p:sp>
      <p:sp>
        <p:nvSpPr>
          <p:cNvPr id="9" name="Footer Placeholder 8"/>
          <p:cNvSpPr>
            <a:spLocks noGrp="1"/>
          </p:cNvSpPr>
          <p:nvPr>
            <p:ph type="ftr" sz="quarter" idx="11"/>
          </p:nvPr>
        </p:nvSpPr>
        <p:spPr/>
        <p:txBody>
          <a:bodyPr/>
          <a:lstStyle/>
          <a:p>
            <a:r>
              <a:rPr lang="en-US"/>
              <a:t>Geochemistry</a:t>
            </a:r>
          </a:p>
        </p:txBody>
      </p:sp>
    </p:spTree>
    <p:extLst>
      <p:ext uri="{BB962C8B-B14F-4D97-AF65-F5344CB8AC3E}">
        <p14:creationId xmlns:p14="http://schemas.microsoft.com/office/powerpoint/2010/main" val="2707554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391312"/>
            <a:ext cx="9144000" cy="468000"/>
          </a:xfrm>
          <a:prstGeom prst="rect">
            <a:avLst/>
          </a:prstGeom>
          <a:solidFill>
            <a:srgbClr val="4F8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18308" y="221228"/>
            <a:ext cx="557724" cy="543476"/>
          </a:xfrm>
          <a:prstGeom prst="rect">
            <a:avLst/>
          </a:prstGeom>
        </p:spPr>
      </p:pic>
      <p:cxnSp>
        <p:nvCxnSpPr>
          <p:cNvPr id="10" name="Straight Connector 9"/>
          <p:cNvCxnSpPr/>
          <p:nvPr/>
        </p:nvCxnSpPr>
        <p:spPr>
          <a:xfrm>
            <a:off x="323528" y="908720"/>
            <a:ext cx="8442428" cy="0"/>
          </a:xfrm>
          <a:prstGeom prst="line">
            <a:avLst/>
          </a:prstGeom>
          <a:ln w="38100">
            <a:solidFill>
              <a:srgbClr val="D1D3D4"/>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23528" y="332657"/>
            <a:ext cx="7438195" cy="432048"/>
          </a:xfrm>
          <a:prstGeom prst="rect">
            <a:avLst/>
          </a:prstGeom>
        </p:spPr>
        <p:txBody>
          <a:bodyPr vert="horz" lIns="91440" tIns="45720" rIns="91440" bIns="45720" rtlCol="0" anchor="ctr">
            <a:noAutofit/>
          </a:bodyPr>
          <a:lstStyle/>
          <a:p>
            <a:r>
              <a:rPr lang="en-US" dirty="0" smtClean="0"/>
              <a:t>Click to edit title</a:t>
            </a:r>
            <a:endParaRPr lang="en-AU" dirty="0"/>
          </a:p>
        </p:txBody>
      </p:sp>
      <p:sp>
        <p:nvSpPr>
          <p:cNvPr id="3" name="Text Placeholder 2"/>
          <p:cNvSpPr>
            <a:spLocks noGrp="1"/>
          </p:cNvSpPr>
          <p:nvPr>
            <p:ph type="body" idx="1"/>
          </p:nvPr>
        </p:nvSpPr>
        <p:spPr>
          <a:xfrm>
            <a:off x="323528" y="1124744"/>
            <a:ext cx="8363272" cy="500141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2"/>
          </p:nvPr>
        </p:nvSpPr>
        <p:spPr>
          <a:xfrm>
            <a:off x="457200" y="6473229"/>
            <a:ext cx="2133600" cy="268139"/>
          </a:xfrm>
          <a:prstGeom prst="rect">
            <a:avLst/>
          </a:prstGeom>
        </p:spPr>
        <p:txBody>
          <a:bodyPr vert="horz" lIns="91440" tIns="45720" rIns="91440" bIns="45720" rtlCol="0" anchor="ctr"/>
          <a:lstStyle>
            <a:lvl1pPr algn="l">
              <a:defRPr sz="1100">
                <a:solidFill>
                  <a:schemeClr val="bg1"/>
                </a:solidFill>
                <a:latin typeface="Lucida Sans" pitchFamily="34" charset="0"/>
              </a:defRPr>
            </a:lvl1pPr>
          </a:lstStyle>
          <a:p>
            <a:fld id="{BC3DA8CC-6DF3-47C8-8DF5-DA0F9B47216A}" type="datetime1">
              <a:rPr lang="en-AU" smtClean="0"/>
              <a:t>21/11/2017</a:t>
            </a:fld>
            <a:endParaRPr lang="en-AU"/>
          </a:p>
        </p:txBody>
      </p:sp>
      <p:sp>
        <p:nvSpPr>
          <p:cNvPr id="5" name="Footer Placeholder 4"/>
          <p:cNvSpPr>
            <a:spLocks noGrp="1"/>
          </p:cNvSpPr>
          <p:nvPr>
            <p:ph type="ftr" sz="quarter" idx="3"/>
          </p:nvPr>
        </p:nvSpPr>
        <p:spPr>
          <a:xfrm>
            <a:off x="3124200" y="6473229"/>
            <a:ext cx="2895600" cy="268139"/>
          </a:xfrm>
          <a:prstGeom prst="rect">
            <a:avLst/>
          </a:prstGeom>
        </p:spPr>
        <p:txBody>
          <a:bodyPr vert="horz" lIns="91440" tIns="45720" rIns="91440" bIns="45720" rtlCol="0" anchor="ctr"/>
          <a:lstStyle>
            <a:lvl1pPr algn="ctr">
              <a:defRPr sz="1100">
                <a:solidFill>
                  <a:schemeClr val="bg1"/>
                </a:solidFill>
                <a:latin typeface="Lucida Sans" pitchFamily="34" charset="0"/>
              </a:defRPr>
            </a:lvl1pPr>
          </a:lstStyle>
          <a:p>
            <a:endParaRPr lang="en-AU" dirty="0"/>
          </a:p>
        </p:txBody>
      </p:sp>
      <p:sp>
        <p:nvSpPr>
          <p:cNvPr id="6" name="Slide Number Placeholder 5"/>
          <p:cNvSpPr>
            <a:spLocks noGrp="1"/>
          </p:cNvSpPr>
          <p:nvPr>
            <p:ph type="sldNum" sz="quarter" idx="4"/>
          </p:nvPr>
        </p:nvSpPr>
        <p:spPr>
          <a:xfrm>
            <a:off x="6553200" y="6473229"/>
            <a:ext cx="2133600" cy="268139"/>
          </a:xfrm>
          <a:prstGeom prst="rect">
            <a:avLst/>
          </a:prstGeom>
        </p:spPr>
        <p:txBody>
          <a:bodyPr vert="horz" lIns="91440" tIns="45720" rIns="91440" bIns="45720" rtlCol="0" anchor="ctr"/>
          <a:lstStyle>
            <a:lvl1pPr algn="r">
              <a:defRPr sz="1100">
                <a:solidFill>
                  <a:schemeClr val="bg1"/>
                </a:solidFill>
                <a:latin typeface="Lucida Sans" pitchFamily="34" charset="0"/>
              </a:defRPr>
            </a:lvl1pPr>
          </a:lstStyle>
          <a:p>
            <a:fld id="{CC350384-5605-4F4A-A8BB-5D0F9A8D0FD6}" type="slidenum">
              <a:rPr lang="en-AU" smtClean="0"/>
              <a:pPr/>
              <a:t>‹#›</a:t>
            </a:fld>
            <a:endParaRPr lang="en-AU"/>
          </a:p>
        </p:txBody>
      </p:sp>
    </p:spTree>
    <p:extLst>
      <p:ext uri="{BB962C8B-B14F-4D97-AF65-F5344CB8AC3E}">
        <p14:creationId xmlns:p14="http://schemas.microsoft.com/office/powerpoint/2010/main" val="3618766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8" r:id="rId7"/>
    <p:sldLayoutId id="2147483659" r:id="rId8"/>
    <p:sldLayoutId id="2147483660" r:id="rId9"/>
  </p:sldLayoutIdLst>
  <p:hf hdr="0" ftr="0" dt="0"/>
  <p:txStyles>
    <p:titleStyle>
      <a:lvl1pPr algn="l" defTabSz="914400" rtl="0" eaLnBrk="1" latinLnBrk="0" hangingPunct="1">
        <a:spcBef>
          <a:spcPct val="0"/>
        </a:spcBef>
        <a:buNone/>
        <a:defRPr lang="en-AU" sz="2500" b="1" kern="1200" dirty="0">
          <a:solidFill>
            <a:srgbClr val="4F8ABE"/>
          </a:solidFill>
          <a:latin typeface="Cambria" pitchFamily="18" charset="0"/>
          <a:ea typeface="+mj-ea"/>
          <a:cs typeface="+mj-cs"/>
        </a:defRPr>
      </a:lvl1pPr>
    </p:titleStyle>
    <p:bodyStyle>
      <a:lvl1pPr marL="342900" indent="-342900" algn="l" defTabSz="914400" rtl="0" eaLnBrk="1" latinLnBrk="0" hangingPunct="1">
        <a:lnSpc>
          <a:spcPct val="150000"/>
        </a:lnSpc>
        <a:spcBef>
          <a:spcPct val="20000"/>
        </a:spcBef>
        <a:buFont typeface="Arial" pitchFamily="34" charset="0"/>
        <a:buChar char="•"/>
        <a:defRPr sz="2200" kern="1200">
          <a:solidFill>
            <a:srgbClr val="58595B"/>
          </a:solidFill>
          <a:latin typeface="Lucida Sans" pitchFamily="34" charset="0"/>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000" kern="1200">
          <a:solidFill>
            <a:srgbClr val="58595B"/>
          </a:solidFill>
          <a:latin typeface="Lucida Sans" pitchFamily="34" charset="0"/>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000" kern="1200">
          <a:solidFill>
            <a:srgbClr val="58595B"/>
          </a:solidFill>
          <a:latin typeface="Lucida Sans" pitchFamily="34" charset="0"/>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rgbClr val="58595B"/>
          </a:solidFill>
          <a:latin typeface="Lucida Sans" pitchFamily="34" charset="0"/>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rgbClr val="58595B"/>
          </a:solidFill>
          <a:latin typeface="Lucida 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27.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jpe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jpeg"/><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1.png"/><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51519" y="3933056"/>
            <a:ext cx="7749481" cy="1781944"/>
          </a:xfrm>
        </p:spPr>
        <p:txBody>
          <a:bodyPr>
            <a:normAutofit fontScale="90000"/>
          </a:bodyPr>
          <a:lstStyle/>
          <a:p>
            <a:pPr algn="ctr">
              <a:defRPr/>
            </a:pPr>
            <a:r>
              <a:rPr lang="en-AU" dirty="0" smtClean="0">
                <a:solidFill>
                  <a:srgbClr val="6A8EB3"/>
                </a:solidFill>
              </a:rPr>
              <a:t>ALS </a:t>
            </a:r>
            <a:r>
              <a:rPr lang="mn-MN" dirty="0" smtClean="0">
                <a:solidFill>
                  <a:srgbClr val="6A8EB3"/>
                </a:solidFill>
              </a:rPr>
              <a:t>Лабораторийн мэдээлэлийн орчин үеийн систем – </a:t>
            </a:r>
            <a:r>
              <a:rPr lang="en-AU" dirty="0" smtClean="0">
                <a:solidFill>
                  <a:srgbClr val="6A8EB3"/>
                </a:solidFill>
              </a:rPr>
              <a:t>GEMS, </a:t>
            </a:r>
            <a:r>
              <a:rPr lang="en-AU" dirty="0" err="1" smtClean="0">
                <a:solidFill>
                  <a:srgbClr val="6A8EB3"/>
                </a:solidFill>
              </a:rPr>
              <a:t>WebTrieve</a:t>
            </a:r>
            <a:r>
              <a:rPr lang="en-AU" dirty="0" smtClean="0">
                <a:solidFill>
                  <a:srgbClr val="6A8EB3"/>
                </a:solidFill>
              </a:rPr>
              <a:t> </a:t>
            </a:r>
            <a:r>
              <a:rPr lang="mn-MN" dirty="0" smtClean="0">
                <a:solidFill>
                  <a:srgbClr val="6A8EB3"/>
                </a:solidFill>
              </a:rPr>
              <a:t>ба</a:t>
            </a:r>
            <a:r>
              <a:rPr lang="en-AU" dirty="0" smtClean="0">
                <a:solidFill>
                  <a:srgbClr val="6A8EB3"/>
                </a:solidFill>
              </a:rPr>
              <a:t> </a:t>
            </a:r>
            <a:r>
              <a:rPr lang="en-AU" dirty="0" err="1" smtClean="0">
                <a:solidFill>
                  <a:srgbClr val="6A8EB3"/>
                </a:solidFill>
              </a:rPr>
              <a:t>CoreViewer</a:t>
            </a:r>
            <a:r>
              <a:rPr lang="en-AU" baseline="30000" dirty="0" err="1" smtClean="0">
                <a:solidFill>
                  <a:srgbClr val="6A8EB3"/>
                </a:solidFill>
              </a:rPr>
              <a:t>TM</a:t>
            </a:r>
            <a:endParaRPr lang="en-AU" baseline="30000" dirty="0">
              <a:solidFill>
                <a:srgbClr val="6A8EB3"/>
              </a:solidFill>
            </a:endParaRPr>
          </a:p>
        </p:txBody>
      </p:sp>
      <p:sp>
        <p:nvSpPr>
          <p:cNvPr id="3" name="Title 3"/>
          <p:cNvSpPr txBox="1">
            <a:spLocks/>
          </p:cNvSpPr>
          <p:nvPr/>
        </p:nvSpPr>
        <p:spPr>
          <a:xfrm>
            <a:off x="251519" y="5715000"/>
            <a:ext cx="7749481" cy="6096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lang="en-AU" sz="4000" b="1" kern="1200" dirty="0">
                <a:solidFill>
                  <a:srgbClr val="4F8ABE"/>
                </a:solidFill>
                <a:latin typeface="Cambria" pitchFamily="18" charset="0"/>
                <a:ea typeface="+mj-ea"/>
                <a:cs typeface="+mj-cs"/>
              </a:defRPr>
            </a:lvl1pPr>
          </a:lstStyle>
          <a:p>
            <a:pPr>
              <a:defRPr/>
            </a:pPr>
            <a:r>
              <a:rPr lang="en-US" sz="1800" dirty="0" smtClean="0">
                <a:solidFill>
                  <a:schemeClr val="tx2"/>
                </a:solidFill>
              </a:rPr>
              <a:t>И</a:t>
            </a:r>
            <a:r>
              <a:rPr lang="mn-MN" sz="1800" dirty="0" smtClean="0">
                <a:solidFill>
                  <a:schemeClr val="tx2"/>
                </a:solidFill>
              </a:rPr>
              <a:t>лтгэгч: Ж.Ирэхжаргал, АЛС Групп ХХК-ийн чанарын менежер</a:t>
            </a:r>
          </a:p>
        </p:txBody>
      </p:sp>
    </p:spTree>
    <p:extLst>
      <p:ext uri="{BB962C8B-B14F-4D97-AF65-F5344CB8AC3E}">
        <p14:creationId xmlns:p14="http://schemas.microsoft.com/office/powerpoint/2010/main" val="20059538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23528" y="1001357"/>
            <a:ext cx="7677472" cy="2308324"/>
          </a:xfrm>
          <a:prstGeom prst="rect">
            <a:avLst/>
          </a:prstGeom>
          <a:noFill/>
        </p:spPr>
        <p:txBody>
          <a:bodyPr wrap="square" rtlCol="0">
            <a:spAutoFit/>
          </a:bodyPr>
          <a:lstStyle>
            <a:defPPr>
              <a:defRPr lang="en-US"/>
            </a:defPPr>
            <a:lvl1pPr marL="342900" indent="-342900" algn="just">
              <a:buFont typeface="Arial" pitchFamily="34" charset="0"/>
              <a:buChar char="•"/>
              <a:defRPr sz="2400">
                <a:solidFill>
                  <a:schemeClr val="tx2"/>
                </a:solidFill>
                <a:latin typeface="Cambria" panose="02040503050406030204" pitchFamily="18" charset="0"/>
              </a:defRPr>
            </a:lvl1pPr>
          </a:lstStyle>
          <a:p>
            <a:r>
              <a:rPr lang="mn-MN" sz="1800" dirty="0" smtClean="0"/>
              <a:t>Үйлчлүүлэгчийн эсвэл </a:t>
            </a:r>
            <a:r>
              <a:rPr lang="en-US" sz="1800" dirty="0" smtClean="0"/>
              <a:t>ALS</a:t>
            </a:r>
            <a:r>
              <a:rPr lang="mn-MN" sz="1800" dirty="0" smtClean="0"/>
              <a:t>-ийн авсан кернийн дээжийн зургаар геохими болон геотехникийн холбогдох мэдээлэлийг </a:t>
            </a:r>
            <a:r>
              <a:rPr lang="en-AU" sz="1800" dirty="0" smtClean="0"/>
              <a:t>ALS </a:t>
            </a:r>
            <a:r>
              <a:rPr lang="en-AU" sz="1800" dirty="0" err="1" smtClean="0"/>
              <a:t>Webtrieve</a:t>
            </a:r>
            <a:r>
              <a:rPr lang="en-US" sz="1800" dirty="0" smtClean="0"/>
              <a:t>™-</a:t>
            </a:r>
            <a:r>
              <a:rPr lang="mn-MN" sz="1800" dirty="0" smtClean="0"/>
              <a:t>д нэвтрэх нэр болон нууц үгээр дамжуулан үзэх боломжтой,</a:t>
            </a:r>
          </a:p>
          <a:p>
            <a:r>
              <a:rPr lang="en-US" sz="1800" dirty="0" smtClean="0"/>
              <a:t>ALS </a:t>
            </a:r>
            <a:r>
              <a:rPr lang="mn-MN" sz="1800" dirty="0" smtClean="0"/>
              <a:t>нь кернийн дээжийн зургыг өндөр нарийвчлал, нягтрал сайтай дижитал аппаратаар “</a:t>
            </a:r>
            <a:r>
              <a:rPr lang="en-AU" sz="1800" dirty="0" smtClean="0"/>
              <a:t>jpg</a:t>
            </a:r>
            <a:r>
              <a:rPr lang="mn-MN" sz="1800" dirty="0" smtClean="0"/>
              <a:t>”</a:t>
            </a:r>
            <a:r>
              <a:rPr lang="en-AU" sz="1800" dirty="0" smtClean="0"/>
              <a:t> </a:t>
            </a:r>
            <a:r>
              <a:rPr lang="mn-MN" sz="1800" dirty="0" smtClean="0"/>
              <a:t>форматаар авахад зөвлөгөө өгнө,</a:t>
            </a:r>
          </a:p>
          <a:p>
            <a:r>
              <a:rPr lang="mn-MN" sz="1800" dirty="0" smtClean="0"/>
              <a:t>Хэрэглэгчийн геохими болон геотехникийн мэдээлэл нь </a:t>
            </a:r>
            <a:r>
              <a:rPr lang="en-US" sz="1800" dirty="0" smtClean="0"/>
              <a:t>ALS</a:t>
            </a:r>
            <a:r>
              <a:rPr lang="mn-MN" sz="1800" dirty="0" smtClean="0"/>
              <a:t>-ийн ажилтан ч мэдэх </a:t>
            </a:r>
            <a:r>
              <a:rPr lang="mn-MN" sz="1800" dirty="0"/>
              <a:t>боломжгүй, </a:t>
            </a:r>
            <a:r>
              <a:rPr lang="mn-MN" sz="1800" dirty="0" smtClean="0"/>
              <a:t>найдвартай хамгаалагдсан байна.</a:t>
            </a:r>
            <a:endParaRPr lang="en-US" sz="1800" dirty="0"/>
          </a:p>
        </p:txBody>
      </p:sp>
      <p:pic>
        <p:nvPicPr>
          <p:cNvPr id="6" name="Picture 2"/>
          <p:cNvPicPr>
            <a:picLocks noChangeAspect="1" noChangeArrowheads="1"/>
          </p:cNvPicPr>
          <p:nvPr/>
        </p:nvPicPr>
        <p:blipFill>
          <a:blip r:embed="rId3" cstate="print"/>
          <a:srcRect/>
          <a:stretch>
            <a:fillRect/>
          </a:stretch>
        </p:blipFill>
        <p:spPr bwMode="auto">
          <a:xfrm>
            <a:off x="4973179" y="3321181"/>
            <a:ext cx="3027821" cy="2049924"/>
          </a:xfrm>
          <a:prstGeom prst="rect">
            <a:avLst/>
          </a:prstGeom>
          <a:noFill/>
          <a:ln w="9525">
            <a:noFill/>
            <a:miter lim="800000"/>
            <a:headEnd/>
            <a:tailEnd/>
          </a:ln>
          <a:effectLst>
            <a:reflection blurRad="6350" stA="50000" endA="300" endPos="55000" dir="5400000" sy="-100000" algn="bl" rotWithShape="0"/>
          </a:effectLst>
        </p:spPr>
      </p:pic>
      <p:pic>
        <p:nvPicPr>
          <p:cNvPr id="7" name="Picture 4"/>
          <p:cNvPicPr>
            <a:picLocks noChangeAspect="1" noChangeArrowheads="1"/>
          </p:cNvPicPr>
          <p:nvPr/>
        </p:nvPicPr>
        <p:blipFill>
          <a:blip r:embed="rId4" cstate="print"/>
          <a:srcRect/>
          <a:stretch>
            <a:fillRect/>
          </a:stretch>
        </p:blipFill>
        <p:spPr bwMode="auto">
          <a:xfrm>
            <a:off x="6705600" y="3810000"/>
            <a:ext cx="1295400" cy="633627"/>
          </a:xfrm>
          <a:prstGeom prst="rect">
            <a:avLst/>
          </a:prstGeom>
          <a:noFill/>
          <a:ln w="9525">
            <a:noFill/>
            <a:miter lim="800000"/>
            <a:headEnd/>
            <a:tailEnd/>
          </a:ln>
        </p:spPr>
      </p:pic>
      <p:sp>
        <p:nvSpPr>
          <p:cNvPr id="2" name="TextBox 1"/>
          <p:cNvSpPr txBox="1"/>
          <p:nvPr/>
        </p:nvSpPr>
        <p:spPr>
          <a:xfrm>
            <a:off x="1800063" y="3910432"/>
            <a:ext cx="2800672" cy="923330"/>
          </a:xfrm>
          <a:prstGeom prst="rect">
            <a:avLst/>
          </a:prstGeom>
          <a:noFill/>
        </p:spPr>
        <p:txBody>
          <a:bodyPr wrap="square" rtlCol="0">
            <a:spAutoFit/>
          </a:bodyPr>
          <a:lstStyle/>
          <a:p>
            <a:pPr algn="ctr"/>
            <a:r>
              <a:rPr lang="en-US" b="1" dirty="0" err="1">
                <a:solidFill>
                  <a:schemeClr val="tx2"/>
                </a:solidFill>
                <a:latin typeface="Cambria" panose="02040503050406030204" pitchFamily="18" charset="0"/>
              </a:rPr>
              <a:t>CoreViewer</a:t>
            </a:r>
            <a:r>
              <a:rPr lang="en-US" b="1" dirty="0">
                <a:solidFill>
                  <a:schemeClr val="tx2"/>
                </a:solidFill>
                <a:latin typeface="Cambria" panose="02040503050406030204" pitchFamily="18" charset="0"/>
              </a:rPr>
              <a:t>™ </a:t>
            </a:r>
            <a:r>
              <a:rPr lang="mn-MN" b="1" dirty="0" smtClean="0">
                <a:solidFill>
                  <a:schemeClr val="tx2"/>
                </a:solidFill>
                <a:latin typeface="Cambria" panose="02040503050406030204" pitchFamily="18" charset="0"/>
              </a:rPr>
              <a:t>дэх кернийн дээжийн зураг</a:t>
            </a:r>
            <a:endParaRPr lang="en-US" b="1" dirty="0">
              <a:solidFill>
                <a:schemeClr val="tx2"/>
              </a:solidFill>
              <a:latin typeface="Cambria" panose="02040503050406030204" pitchFamily="18" charset="0"/>
            </a:endParaRPr>
          </a:p>
        </p:txBody>
      </p:sp>
      <p:sp>
        <p:nvSpPr>
          <p:cNvPr id="11" name="Title 10"/>
          <p:cNvSpPr>
            <a:spLocks noGrp="1"/>
          </p:cNvSpPr>
          <p:nvPr>
            <p:ph type="title"/>
          </p:nvPr>
        </p:nvSpPr>
        <p:spPr/>
        <p:txBody>
          <a:bodyPr/>
          <a:lstStyle/>
          <a:p>
            <a:r>
              <a:rPr lang="mn-MN" dirty="0" smtClean="0"/>
              <a:t>Өрмийн Зураглал</a:t>
            </a:r>
            <a:endParaRPr lang="en-US" dirty="0"/>
          </a:p>
        </p:txBody>
      </p:sp>
      <p:sp>
        <p:nvSpPr>
          <p:cNvPr id="12" name="Slide Number Placeholder 11"/>
          <p:cNvSpPr>
            <a:spLocks noGrp="1"/>
          </p:cNvSpPr>
          <p:nvPr>
            <p:ph type="sldNum" sz="quarter" idx="12"/>
          </p:nvPr>
        </p:nvSpPr>
        <p:spPr/>
        <p:txBody>
          <a:bodyPr/>
          <a:lstStyle/>
          <a:p>
            <a:fld id="{CC350384-5605-4F4A-A8BB-5D0F9A8D0FD6}" type="slidenum">
              <a:rPr lang="en-AU" smtClean="0"/>
              <a:pPr/>
              <a:t>10</a:t>
            </a:fld>
            <a:endParaRPr lang="en-AU"/>
          </a:p>
        </p:txBody>
      </p:sp>
      <p:sp>
        <p:nvSpPr>
          <p:cNvPr id="13" name="TextBox 12"/>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rPr>
              <a:t>ALS </a:t>
            </a:r>
            <a:r>
              <a:rPr lang="en-US" dirty="0" smtClean="0">
                <a:solidFill>
                  <a:schemeClr val="bg1"/>
                </a:solidFill>
                <a:latin typeface="Cambria" panose="02040503050406030204" pitchFamily="18" charset="0"/>
              </a:rPr>
              <a:t>CoreViewer</a:t>
            </a:r>
            <a:endParaRPr lang="en-US" dirty="0">
              <a:solidFill>
                <a:schemeClr val="bg1"/>
              </a:solidFill>
              <a:latin typeface="Cambria" panose="02040503050406030204" pitchFamily="18" charset="0"/>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678"/>
          <a:stretch/>
        </p:blipFill>
        <p:spPr bwMode="auto">
          <a:xfrm rot="16200000">
            <a:off x="5840468" y="3402068"/>
            <a:ext cx="5181600" cy="511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8747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3000"/>
                                        <p:tgtEl>
                                          <p:spTgt spid="9"/>
                                        </p:tgtEl>
                                      </p:cBhvr>
                                    </p:animEffect>
                                    <p:set>
                                      <p:cBhvr>
                                        <p:cTn id="7" dur="1" fill="hold">
                                          <p:stCondLst>
                                            <p:cond delay="2999"/>
                                          </p:stCondLst>
                                        </p:cTn>
                                        <p:tgtEl>
                                          <p:spTgt spid="9"/>
                                        </p:tgtEl>
                                        <p:attrNameLst>
                                          <p:attrName>style.visibility</p:attrName>
                                        </p:attrNameLst>
                                      </p:cBhvr>
                                      <p:to>
                                        <p:strVal val="hidden"/>
                                      </p:to>
                                    </p:set>
                                  </p:childTnLst>
                                </p:cTn>
                              </p:par>
                            </p:childTnLst>
                          </p:cTn>
                        </p:par>
                        <p:par>
                          <p:cTn id="8" fill="hold">
                            <p:stCondLst>
                              <p:cond delay="3000"/>
                            </p:stCondLst>
                            <p:childTnLst>
                              <p:par>
                                <p:cTn id="9" presetID="6" presetClass="emph" presetSubtype="0" fill="hold" nodeType="afterEffect">
                                  <p:stCondLst>
                                    <p:cond delay="0"/>
                                  </p:stCondLst>
                                  <p:childTnLst>
                                    <p:animScale>
                                      <p:cBhvr>
                                        <p:cTn id="10" dur="2000" fill="hold"/>
                                        <p:tgtEl>
                                          <p:spTgt spid="6"/>
                                        </p:tgtEl>
                                      </p:cBhvr>
                                      <p:by x="200000" y="200000"/>
                                    </p:animScale>
                                  </p:childTnLst>
                                </p:cTn>
                              </p:par>
                            </p:childTnLst>
                          </p:cTn>
                        </p:par>
                        <p:par>
                          <p:cTn id="11" fill="hold">
                            <p:stCondLst>
                              <p:cond delay="5000"/>
                            </p:stCondLst>
                            <p:childTnLst>
                              <p:par>
                                <p:cTn id="12" presetID="8" presetClass="emph" presetSubtype="0" fill="hold" nodeType="afterEffect">
                                  <p:stCondLst>
                                    <p:cond delay="1000"/>
                                  </p:stCondLst>
                                  <p:childTnLst>
                                    <p:animRot by="5400000">
                                      <p:cBhvr>
                                        <p:cTn id="13" dur="3000" fill="hold"/>
                                        <p:tgtEl>
                                          <p:spTgt spid="1026"/>
                                        </p:tgtEl>
                                        <p:attrNameLst>
                                          <p:attrName>r</p:attrName>
                                        </p:attrNameLst>
                                      </p:cBhvr>
                                    </p:animRot>
                                  </p:childTnLst>
                                </p:cTn>
                              </p:par>
                            </p:childTnLst>
                          </p:cTn>
                        </p:par>
                        <p:par>
                          <p:cTn id="14" fill="hold">
                            <p:stCondLst>
                              <p:cond delay="9000"/>
                            </p:stCondLst>
                            <p:childTnLst>
                              <p:par>
                                <p:cTn id="15" presetID="6" presetClass="emph" presetSubtype="0" fill="hold" nodeType="afterEffect">
                                  <p:stCondLst>
                                    <p:cond delay="0"/>
                                  </p:stCondLst>
                                  <p:childTnLst>
                                    <p:animScale>
                                      <p:cBhvr>
                                        <p:cTn id="16" dur="2000" fill="hold"/>
                                        <p:tgtEl>
                                          <p:spTgt spid="102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3528" y="253752"/>
            <a:ext cx="7438195" cy="432048"/>
          </a:xfrm>
        </p:spPr>
        <p:txBody>
          <a:bodyPr/>
          <a:lstStyle/>
          <a:p>
            <a:r>
              <a:rPr lang="en-US" dirty="0" smtClean="0"/>
              <a:t>CoreViewer</a:t>
            </a:r>
            <a:r>
              <a:rPr lang="en-US" baseline="30000" dirty="0" smtClean="0"/>
              <a:t>TM</a:t>
            </a:r>
            <a:endParaRPr lang="en-US" baseline="30000" dirty="0"/>
          </a:p>
        </p:txBody>
      </p:sp>
      <p:sp>
        <p:nvSpPr>
          <p:cNvPr id="8" name="Slide Number Placeholder 7"/>
          <p:cNvSpPr>
            <a:spLocks noGrp="1"/>
          </p:cNvSpPr>
          <p:nvPr>
            <p:ph type="sldNum" sz="quarter" idx="12"/>
          </p:nvPr>
        </p:nvSpPr>
        <p:spPr/>
        <p:txBody>
          <a:bodyPr/>
          <a:lstStyle/>
          <a:p>
            <a:fld id="{CC350384-5605-4F4A-A8BB-5D0F9A8D0FD6}" type="slidenum">
              <a:rPr lang="en-AU" smtClean="0"/>
              <a:pPr/>
              <a:t>11</a:t>
            </a:fld>
            <a:endParaRPr lang="en-AU"/>
          </a:p>
        </p:txBody>
      </p:sp>
      <p:sp>
        <p:nvSpPr>
          <p:cNvPr id="10" name="TextBox 9"/>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latin typeface="Cambria" panose="02040503050406030204" pitchFamily="18" charset="0"/>
              </a:rPr>
              <a:t>ALS CoreViewer</a:t>
            </a:r>
            <a:endParaRPr lang="en-US" dirty="0">
              <a:solidFill>
                <a:schemeClr val="bg1"/>
              </a:solidFill>
              <a:latin typeface="Cambria" panose="020405030504060302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06759"/>
            <a:ext cx="7861099" cy="1741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81200"/>
            <a:ext cx="8912726" cy="1540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516" r="5148" b="3384"/>
          <a:stretch/>
        </p:blipFill>
        <p:spPr bwMode="auto">
          <a:xfrm>
            <a:off x="2133600" y="2895600"/>
            <a:ext cx="8003674" cy="3810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52400" y="2524798"/>
            <a:ext cx="2743200" cy="3293209"/>
          </a:xfrm>
          <a:prstGeom prst="rect">
            <a:avLst/>
          </a:prstGeom>
          <a:noFill/>
        </p:spPr>
        <p:txBody>
          <a:bodyPr wrap="square" rtlCol="0">
            <a:spAutoFit/>
          </a:bodyPr>
          <a:lstStyle/>
          <a:p>
            <a:r>
              <a:rPr lang="mn-MN" sz="1600" b="1" dirty="0" smtClean="0">
                <a:solidFill>
                  <a:schemeClr val="tx2"/>
                </a:solidFill>
                <a:latin typeface="Cambria" panose="02040503050406030204" pitchFamily="18" charset="0"/>
              </a:rPr>
              <a:t>Дараах үйлчилгээнд нэвтэрнэ</a:t>
            </a:r>
            <a:r>
              <a:rPr lang="en-US" sz="1600" b="1" dirty="0" smtClean="0">
                <a:solidFill>
                  <a:schemeClr val="tx2"/>
                </a:solidFill>
                <a:latin typeface="Cambria" panose="02040503050406030204" pitchFamily="18" charset="0"/>
              </a:rPr>
              <a:t>:</a:t>
            </a:r>
          </a:p>
          <a:p>
            <a:endParaRPr lang="en-US" sz="1600" dirty="0" smtClean="0">
              <a:solidFill>
                <a:schemeClr val="tx2"/>
              </a:solidFill>
              <a:latin typeface="Cambria" panose="02040503050406030204" pitchFamily="18" charset="0"/>
            </a:endParaRPr>
          </a:p>
          <a:p>
            <a:pPr marL="179388" indent="-179388">
              <a:buFont typeface="Arial" pitchFamily="34" charset="0"/>
              <a:buChar char="•"/>
            </a:pPr>
            <a:r>
              <a:rPr lang="mn-MN" sz="1600" dirty="0" smtClean="0">
                <a:solidFill>
                  <a:schemeClr val="tx2"/>
                </a:solidFill>
                <a:latin typeface="Cambria" panose="02040503050406030204" pitchFamily="18" charset="0"/>
              </a:rPr>
              <a:t>Кернийн дээжийн зургыг тасралтгүй авах байдал </a:t>
            </a:r>
            <a:endParaRPr lang="en-US" sz="1600" dirty="0" smtClean="0">
              <a:solidFill>
                <a:schemeClr val="tx2"/>
              </a:solidFill>
              <a:latin typeface="Cambria" panose="02040503050406030204" pitchFamily="18" charset="0"/>
            </a:endParaRPr>
          </a:p>
          <a:p>
            <a:pPr marL="179388" indent="-179388">
              <a:buFont typeface="Arial" pitchFamily="34" charset="0"/>
              <a:buChar char="•"/>
            </a:pPr>
            <a:r>
              <a:rPr lang="mn-MN" sz="1600" dirty="0" smtClean="0">
                <a:solidFill>
                  <a:schemeClr val="tx2"/>
                </a:solidFill>
                <a:latin typeface="Cambria" panose="02040503050406030204" pitchFamily="18" charset="0"/>
              </a:rPr>
              <a:t>Дээжийн мэдээлэл, бүртгэлийг хандах үзэх </a:t>
            </a:r>
            <a:endParaRPr lang="en-US" sz="1600" dirty="0" smtClean="0">
              <a:solidFill>
                <a:schemeClr val="tx2"/>
              </a:solidFill>
              <a:latin typeface="Cambria" panose="02040503050406030204" pitchFamily="18" charset="0"/>
            </a:endParaRPr>
          </a:p>
          <a:p>
            <a:pPr marL="179388" indent="-179388">
              <a:buFont typeface="Arial" pitchFamily="34" charset="0"/>
              <a:buChar char="•"/>
            </a:pPr>
            <a:r>
              <a:rPr lang="mn-MN" sz="1600" dirty="0" smtClean="0">
                <a:solidFill>
                  <a:schemeClr val="tx2"/>
                </a:solidFill>
                <a:latin typeface="Cambria" panose="02040503050406030204" pitchFamily="18" charset="0"/>
              </a:rPr>
              <a:t>Зургийг томруулан харах</a:t>
            </a:r>
            <a:endParaRPr lang="en-US" sz="1600" dirty="0" smtClean="0">
              <a:solidFill>
                <a:schemeClr val="tx2"/>
              </a:solidFill>
              <a:latin typeface="Cambria" panose="02040503050406030204" pitchFamily="18" charset="0"/>
            </a:endParaRPr>
          </a:p>
          <a:p>
            <a:pPr marL="179388" indent="-179388">
              <a:buFont typeface="Arial" pitchFamily="34" charset="0"/>
              <a:buChar char="•"/>
            </a:pPr>
            <a:r>
              <a:rPr lang="mn-MN" sz="1600" dirty="0" smtClean="0">
                <a:solidFill>
                  <a:schemeClr val="tx2"/>
                </a:solidFill>
                <a:latin typeface="Cambria" panose="02040503050406030204" pitchFamily="18" charset="0"/>
              </a:rPr>
              <a:t>Зургийг удаан хугацаагаар хадгалж архивлах</a:t>
            </a:r>
          </a:p>
          <a:p>
            <a:pPr marL="179388" indent="-179388">
              <a:buFont typeface="Arial" pitchFamily="34" charset="0"/>
              <a:buChar char="•"/>
            </a:pPr>
            <a:r>
              <a:rPr lang="mn-MN" sz="1600" dirty="0" smtClean="0">
                <a:solidFill>
                  <a:schemeClr val="tx2"/>
                </a:solidFill>
                <a:latin typeface="Cambria" panose="02040503050406030204" pitchFamily="18" charset="0"/>
              </a:rPr>
              <a:t>Геологийн мэдээлэлийг хялбар аргаар авах</a:t>
            </a:r>
            <a:endParaRPr lang="en-US" sz="1600" dirty="0" smtClean="0">
              <a:solidFill>
                <a:schemeClr val="tx2"/>
              </a:solidFill>
              <a:latin typeface="Cambria" panose="02040503050406030204" pitchFamily="18" charset="0"/>
            </a:endParaRPr>
          </a:p>
        </p:txBody>
      </p:sp>
      <p:sp>
        <p:nvSpPr>
          <p:cNvPr id="3" name="Curved Down Arrow 2"/>
          <p:cNvSpPr/>
          <p:nvPr/>
        </p:nvSpPr>
        <p:spPr>
          <a:xfrm rot="3861933">
            <a:off x="6827102" y="1421067"/>
            <a:ext cx="929300" cy="516278"/>
          </a:xfrm>
          <a:prstGeom prst="curvedDownArrow">
            <a:avLst>
              <a:gd name="adj1" fmla="val 25000"/>
              <a:gd name="adj2" fmla="val 50000"/>
              <a:gd name="adj3" fmla="val 572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Down Arrow 11"/>
          <p:cNvSpPr/>
          <p:nvPr/>
        </p:nvSpPr>
        <p:spPr>
          <a:xfrm rot="4506753">
            <a:off x="8310497" y="2731686"/>
            <a:ext cx="929300" cy="51627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2686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0"/>
                                  </p:stCondLst>
                                  <p:childTnLst>
                                    <p:animScale>
                                      <p:cBhvr>
                                        <p:cTn id="9" dur="2000" fill="hold"/>
                                        <p:tgtEl>
                                          <p:spTgt spid="2050"/>
                                        </p:tgtEl>
                                      </p:cBhvr>
                                      <p:by x="66000" y="66000"/>
                                    </p:animScale>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500"/>
                                  </p:stCondLst>
                                  <p:childTnLst>
                                    <p:set>
                                      <p:cBhvr>
                                        <p:cTn id="15" dur="1" fill="hold">
                                          <p:stCondLst>
                                            <p:cond delay="0"/>
                                          </p:stCondLst>
                                        </p:cTn>
                                        <p:tgtEl>
                                          <p:spTgt spid="2051"/>
                                        </p:tgtEl>
                                        <p:attrNameLst>
                                          <p:attrName>style.visibility</p:attrName>
                                        </p:attrNameLst>
                                      </p:cBhvr>
                                      <p:to>
                                        <p:strVal val="visible"/>
                                      </p:to>
                                    </p:set>
                                  </p:childTnLst>
                                </p:cTn>
                              </p:par>
                            </p:childTnLst>
                          </p:cTn>
                        </p:par>
                        <p:par>
                          <p:cTn id="16" fill="hold">
                            <p:stCondLst>
                              <p:cond delay="2500"/>
                            </p:stCondLst>
                            <p:childTnLst>
                              <p:par>
                                <p:cTn id="17" presetID="6" presetClass="emph" presetSubtype="0" fill="hold" nodeType="afterEffect">
                                  <p:stCondLst>
                                    <p:cond delay="0"/>
                                  </p:stCondLst>
                                  <p:childTnLst>
                                    <p:animScale>
                                      <p:cBhvr>
                                        <p:cTn id="18" dur="2000" fill="hold"/>
                                        <p:tgtEl>
                                          <p:spTgt spid="2051"/>
                                        </p:tgtEl>
                                      </p:cBhvr>
                                      <p:by x="66000" y="66000"/>
                                    </p:animScale>
                                  </p:childTnLst>
                                </p:cTn>
                              </p:par>
                            </p:childTnLst>
                          </p:cTn>
                        </p:par>
                        <p:par>
                          <p:cTn id="19" fill="hold">
                            <p:stCondLst>
                              <p:cond delay="4500"/>
                            </p:stCondLst>
                            <p:childTnLst>
                              <p:par>
                                <p:cTn id="20" presetID="1"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nodeType="afterEffect">
                                  <p:stCondLst>
                                    <p:cond delay="500"/>
                                  </p:stCondLst>
                                  <p:childTnLst>
                                    <p:set>
                                      <p:cBhvr>
                                        <p:cTn id="24" dur="1" fill="hold">
                                          <p:stCondLst>
                                            <p:cond delay="0"/>
                                          </p:stCondLst>
                                        </p:cTn>
                                        <p:tgtEl>
                                          <p:spTgt spid="2052"/>
                                        </p:tgtEl>
                                        <p:attrNameLst>
                                          <p:attrName>style.visibility</p:attrName>
                                        </p:attrNameLst>
                                      </p:cBhvr>
                                      <p:to>
                                        <p:strVal val="visible"/>
                                      </p:to>
                                    </p:set>
                                  </p:childTnLst>
                                </p:cTn>
                              </p:par>
                            </p:childTnLst>
                          </p:cTn>
                        </p:par>
                        <p:par>
                          <p:cTn id="25" fill="hold">
                            <p:stCondLst>
                              <p:cond delay="5000"/>
                            </p:stCondLst>
                            <p:childTnLst>
                              <p:par>
                                <p:cTn id="26" presetID="6" presetClass="emph" presetSubtype="0" fill="hold" nodeType="afterEffect">
                                  <p:stCondLst>
                                    <p:cond delay="500"/>
                                  </p:stCondLst>
                                  <p:childTnLst>
                                    <p:animScale>
                                      <p:cBhvr>
                                        <p:cTn id="27" dur="2000" fill="hold"/>
                                        <p:tgtEl>
                                          <p:spTgt spid="2052"/>
                                        </p:tgtEl>
                                      </p:cBhvr>
                                      <p:by x="66000" y="66000"/>
                                    </p:animScale>
                                  </p:childTnLst>
                                </p:cTn>
                              </p:par>
                            </p:childTnLst>
                          </p:cTn>
                        </p:par>
                        <p:par>
                          <p:cTn id="28" fill="hold">
                            <p:stCondLst>
                              <p:cond delay="7500"/>
                            </p:stCondLst>
                            <p:childTnLst>
                              <p:par>
                                <p:cTn id="29" presetID="1" presetClass="entr" presetSubtype="0" fill="hold" grpId="0" nodeType="afterEffect">
                                  <p:stCondLst>
                                    <p:cond delay="50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ATTHE~1.LEY\AppData\Local\Temp\SNAGHTMLd91c9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066800"/>
            <a:ext cx="8965081"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err="1"/>
              <a:t>Webtrieve</a:t>
            </a:r>
            <a:r>
              <a:rPr lang="en-US" baseline="30000" dirty="0" err="1"/>
              <a:t>TM</a:t>
            </a:r>
            <a:r>
              <a:rPr lang="en-US" dirty="0"/>
              <a:t> </a:t>
            </a:r>
            <a:r>
              <a:rPr lang="mn-MN" dirty="0" smtClean="0"/>
              <a:t>–д хандан нэвтрэх</a:t>
            </a:r>
            <a:endParaRPr lang="en-US" dirty="0"/>
          </a:p>
        </p:txBody>
      </p:sp>
      <p:sp>
        <p:nvSpPr>
          <p:cNvPr id="6" name="Slide Number Placeholder 5"/>
          <p:cNvSpPr>
            <a:spLocks noGrp="1"/>
          </p:cNvSpPr>
          <p:nvPr>
            <p:ph type="sldNum" sz="quarter" idx="12"/>
          </p:nvPr>
        </p:nvSpPr>
        <p:spPr/>
        <p:txBody>
          <a:bodyPr/>
          <a:lstStyle/>
          <a:p>
            <a:fld id="{CC350384-5605-4F4A-A8BB-5D0F9A8D0FD6}" type="slidenum">
              <a:rPr lang="en-AU" smtClean="0"/>
              <a:pPr/>
              <a:t>12</a:t>
            </a:fld>
            <a:endParaRPr lang="en-AU"/>
          </a:p>
        </p:txBody>
      </p:sp>
      <p:sp>
        <p:nvSpPr>
          <p:cNvPr id="10" name="TextBox 9"/>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latin typeface="Cambria" panose="02040503050406030204" pitchFamily="18" charset="0"/>
              </a:rPr>
              <a:t>ALS CoreViewer</a:t>
            </a:r>
            <a:endParaRPr lang="en-US" dirty="0">
              <a:solidFill>
                <a:schemeClr val="bg1"/>
              </a:solidFill>
              <a:latin typeface="Cambria" panose="02040503050406030204" pitchFamily="18" charset="0"/>
            </a:endParaRPr>
          </a:p>
        </p:txBody>
      </p:sp>
      <p:pic>
        <p:nvPicPr>
          <p:cNvPr id="4" name="login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76500" y="2228850"/>
            <a:ext cx="4191000" cy="2400300"/>
          </a:xfrm>
          <a:prstGeom prst="rect">
            <a:avLst/>
          </a:prstGeom>
        </p:spPr>
      </p:pic>
    </p:spTree>
    <p:extLst>
      <p:ext uri="{BB962C8B-B14F-4D97-AF65-F5344CB8AC3E}">
        <p14:creationId xmlns:p14="http://schemas.microsoft.com/office/powerpoint/2010/main" val="396792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67544" y="1196752"/>
            <a:ext cx="8352928" cy="4903739"/>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CC350384-5605-4F4A-A8BB-5D0F9A8D0FD6}" type="slidenum">
              <a:rPr lang="en-AU" smtClean="0"/>
              <a:pPr/>
              <a:t>13</a:t>
            </a:fld>
            <a:endParaRPr lang="en-AU"/>
          </a:p>
        </p:txBody>
      </p:sp>
      <p:sp>
        <p:nvSpPr>
          <p:cNvPr id="10" name="TextBox 9"/>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latin typeface="Cambria" panose="02040503050406030204" pitchFamily="18" charset="0"/>
              </a:rPr>
              <a:t>ALS CoreViewer</a:t>
            </a:r>
            <a:endParaRPr lang="en-US" dirty="0">
              <a:solidFill>
                <a:schemeClr val="bg1"/>
              </a:solidFill>
              <a:latin typeface="Cambria" panose="02040503050406030204" pitchFamily="18" charset="0"/>
            </a:endParaRPr>
          </a:p>
        </p:txBody>
      </p:sp>
      <p:grpSp>
        <p:nvGrpSpPr>
          <p:cNvPr id="7" name="Group 6"/>
          <p:cNvGrpSpPr/>
          <p:nvPr/>
        </p:nvGrpSpPr>
        <p:grpSpPr>
          <a:xfrm>
            <a:off x="3657600" y="792985"/>
            <a:ext cx="4343400" cy="959615"/>
            <a:chOff x="3657600" y="792985"/>
            <a:chExt cx="4343400" cy="959615"/>
          </a:xfrm>
        </p:grpSpPr>
        <p:sp>
          <p:nvSpPr>
            <p:cNvPr id="2" name="Oval 1"/>
            <p:cNvSpPr/>
            <p:nvPr/>
          </p:nvSpPr>
          <p:spPr>
            <a:xfrm>
              <a:off x="3657600" y="914400"/>
              <a:ext cx="1219200" cy="83820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800600" y="792985"/>
              <a:ext cx="3200400" cy="461665"/>
            </a:xfrm>
            <a:prstGeom prst="rect">
              <a:avLst/>
            </a:prstGeom>
            <a:noFill/>
          </p:spPr>
          <p:txBody>
            <a:bodyPr wrap="square" rtlCol="0">
              <a:spAutoFit/>
            </a:bodyPr>
            <a:lstStyle/>
            <a:p>
              <a:r>
                <a:rPr lang="en-US" sz="2400" b="1" dirty="0" err="1" smtClean="0">
                  <a:solidFill>
                    <a:schemeClr val="accent2">
                      <a:lumMod val="75000"/>
                    </a:schemeClr>
                  </a:solidFill>
                </a:rPr>
                <a:t>CoreViewer</a:t>
              </a:r>
              <a:r>
                <a:rPr lang="mn-MN" sz="2400" b="1" dirty="0" smtClean="0">
                  <a:solidFill>
                    <a:schemeClr val="accent2">
                      <a:lumMod val="75000"/>
                    </a:schemeClr>
                  </a:solidFill>
                </a:rPr>
                <a:t> –г сонгох</a:t>
              </a:r>
              <a:endParaRPr lang="en-US" sz="2400" b="1" dirty="0">
                <a:solidFill>
                  <a:schemeClr val="accent2">
                    <a:lumMod val="75000"/>
                  </a:schemeClr>
                </a:solidFill>
              </a:endParaRPr>
            </a:p>
          </p:txBody>
        </p:sp>
      </p:grpSp>
      <p:sp>
        <p:nvSpPr>
          <p:cNvPr id="11" name="Title 2"/>
          <p:cNvSpPr>
            <a:spLocks noGrp="1"/>
          </p:cNvSpPr>
          <p:nvPr>
            <p:ph type="title"/>
          </p:nvPr>
        </p:nvSpPr>
        <p:spPr>
          <a:xfrm>
            <a:off x="323528" y="332657"/>
            <a:ext cx="7438195" cy="432048"/>
          </a:xfrm>
        </p:spPr>
        <p:txBody>
          <a:bodyPr/>
          <a:lstStyle/>
          <a:p>
            <a:r>
              <a:rPr lang="en-US" dirty="0" err="1"/>
              <a:t>Webtrieve</a:t>
            </a:r>
            <a:r>
              <a:rPr lang="en-US" baseline="30000" dirty="0" err="1"/>
              <a:t>TM</a:t>
            </a:r>
            <a:r>
              <a:rPr lang="en-US" dirty="0"/>
              <a:t> </a:t>
            </a:r>
            <a:r>
              <a:rPr lang="mn-MN" dirty="0" smtClean="0"/>
              <a:t>–д хандан нэвтрэх</a:t>
            </a:r>
            <a:endParaRPr lang="en-US" dirty="0"/>
          </a:p>
        </p:txBody>
      </p:sp>
    </p:spTree>
    <p:extLst>
      <p:ext uri="{BB962C8B-B14F-4D97-AF65-F5344CB8AC3E}">
        <p14:creationId xmlns:p14="http://schemas.microsoft.com/office/powerpoint/2010/main" val="256633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8802" y="5410200"/>
            <a:ext cx="7979398" cy="923330"/>
          </a:xfrm>
          <a:prstGeom prst="rect">
            <a:avLst/>
          </a:prstGeom>
          <a:noFill/>
        </p:spPr>
        <p:txBody>
          <a:bodyPr wrap="square" rtlCol="0">
            <a:spAutoFit/>
          </a:bodyPr>
          <a:lstStyle/>
          <a:p>
            <a:pPr algn="just"/>
            <a:r>
              <a:rPr lang="mn-MN" dirty="0" smtClean="0">
                <a:latin typeface="Cambria" panose="02040503050406030204" pitchFamily="18" charset="0"/>
              </a:rPr>
              <a:t>Кернийн дээжийн зурагны геохимийн үр дүнг харахын тулд хэрэглэгч нь </a:t>
            </a:r>
            <a:r>
              <a:rPr lang="en-US" b="1" dirty="0">
                <a:latin typeface="Cambria" panose="02040503050406030204" pitchFamily="18" charset="0"/>
              </a:rPr>
              <a:t>= </a:t>
            </a:r>
            <a:r>
              <a:rPr lang="mn-MN" b="1" dirty="0" smtClean="0">
                <a:latin typeface="Cambria" panose="02040503050406030204" pitchFamily="18" charset="0"/>
              </a:rPr>
              <a:t>дээжийн тухай мэдээлэл ба зургаа хамгаалах </a:t>
            </a:r>
            <a:r>
              <a:rPr lang="mn-MN" dirty="0" smtClean="0">
                <a:latin typeface="Cambria" panose="02040503050406030204" pitchFamily="18" charset="0"/>
              </a:rPr>
              <a:t>өөрийн сонгосон нууц үгээр нэвтэрнэ. </a:t>
            </a:r>
            <a:endParaRPr lang="en-US" b="1" dirty="0">
              <a:latin typeface="Cambria" panose="02040503050406030204" pitchFamily="18"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 y="1585913"/>
            <a:ext cx="8113370" cy="3671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8"/>
          <p:cNvSpPr>
            <a:spLocks noGrp="1"/>
          </p:cNvSpPr>
          <p:nvPr>
            <p:ph type="title"/>
          </p:nvPr>
        </p:nvSpPr>
        <p:spPr/>
        <p:txBody>
          <a:bodyPr/>
          <a:lstStyle/>
          <a:p>
            <a:r>
              <a:rPr lang="en-US" sz="2200" dirty="0" err="1" smtClean="0"/>
              <a:t>Webtrieve</a:t>
            </a:r>
            <a:r>
              <a:rPr lang="mn-MN" sz="2200" dirty="0" smtClean="0"/>
              <a:t>-ээр дамжин харагдах </a:t>
            </a:r>
            <a:r>
              <a:rPr lang="en-US" sz="2200" dirty="0" err="1" smtClean="0"/>
              <a:t>CoreViewer</a:t>
            </a:r>
            <a:r>
              <a:rPr lang="en-US" sz="2200" baseline="30000" dirty="0" err="1" smtClean="0"/>
              <a:t>TM</a:t>
            </a:r>
            <a:r>
              <a:rPr lang="en-US" sz="2200" dirty="0" smtClean="0"/>
              <a:t> </a:t>
            </a:r>
            <a:r>
              <a:rPr lang="mn-MN" sz="2200" dirty="0" smtClean="0"/>
              <a:t>дэлгэц</a:t>
            </a:r>
            <a:endParaRPr lang="en-US" sz="2200" dirty="0"/>
          </a:p>
        </p:txBody>
      </p:sp>
      <p:sp>
        <p:nvSpPr>
          <p:cNvPr id="11" name="Slide Number Placeholder 10"/>
          <p:cNvSpPr>
            <a:spLocks noGrp="1"/>
          </p:cNvSpPr>
          <p:nvPr>
            <p:ph type="sldNum" sz="quarter" idx="12"/>
          </p:nvPr>
        </p:nvSpPr>
        <p:spPr/>
        <p:txBody>
          <a:bodyPr/>
          <a:lstStyle/>
          <a:p>
            <a:fld id="{CC350384-5605-4F4A-A8BB-5D0F9A8D0FD6}" type="slidenum">
              <a:rPr lang="en-AU" smtClean="0"/>
              <a:pPr/>
              <a:t>14</a:t>
            </a:fld>
            <a:endParaRPr lang="en-AU"/>
          </a:p>
        </p:txBody>
      </p:sp>
      <p:sp>
        <p:nvSpPr>
          <p:cNvPr id="12" name="TextBox 11"/>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rPr>
              <a:t>ALS </a:t>
            </a:r>
            <a:r>
              <a:rPr lang="en-US" dirty="0" smtClean="0">
                <a:solidFill>
                  <a:schemeClr val="bg1"/>
                </a:solidFill>
                <a:latin typeface="Cambria" panose="02040503050406030204" pitchFamily="18" charset="0"/>
              </a:rPr>
              <a:t>CoreViewer</a:t>
            </a:r>
            <a:endParaRPr lang="en-US" dirty="0">
              <a:solidFill>
                <a:schemeClr val="bg1"/>
              </a:solidFill>
              <a:latin typeface="Cambria" panose="02040503050406030204" pitchFamily="18" charset="0"/>
            </a:endParaRPr>
          </a:p>
        </p:txBody>
      </p:sp>
      <p:grpSp>
        <p:nvGrpSpPr>
          <p:cNvPr id="2" name="Group 1"/>
          <p:cNvGrpSpPr/>
          <p:nvPr/>
        </p:nvGrpSpPr>
        <p:grpSpPr>
          <a:xfrm>
            <a:off x="3962400" y="2057400"/>
            <a:ext cx="4724400" cy="874931"/>
            <a:chOff x="3962400" y="2401669"/>
            <a:chExt cx="4724400" cy="874931"/>
          </a:xfrm>
        </p:grpSpPr>
        <p:sp>
          <p:nvSpPr>
            <p:cNvPr id="10" name="Oval 9"/>
            <p:cNvSpPr/>
            <p:nvPr/>
          </p:nvSpPr>
          <p:spPr>
            <a:xfrm>
              <a:off x="7162800" y="2514600"/>
              <a:ext cx="1524000" cy="7620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962400" y="2401669"/>
              <a:ext cx="3238500" cy="830997"/>
            </a:xfrm>
            <a:prstGeom prst="rect">
              <a:avLst/>
            </a:prstGeom>
            <a:noFill/>
          </p:spPr>
          <p:txBody>
            <a:bodyPr wrap="square" rtlCol="0">
              <a:spAutoFit/>
            </a:bodyPr>
            <a:lstStyle/>
            <a:p>
              <a:r>
                <a:rPr lang="mn-MN" sz="2400" b="1" dirty="0" smtClean="0">
                  <a:solidFill>
                    <a:schemeClr val="accent2">
                      <a:lumMod val="75000"/>
                    </a:schemeClr>
                  </a:solidFill>
                  <a:latin typeface="Cambria" panose="02040503050406030204" pitchFamily="18" charset="0"/>
                </a:rPr>
                <a:t>Шифрлэсэн түлхүүр үгийг хийнэ</a:t>
              </a:r>
              <a:endParaRPr lang="en-US" sz="2400" b="1" dirty="0">
                <a:solidFill>
                  <a:schemeClr val="accent2">
                    <a:lumMod val="75000"/>
                  </a:schemeClr>
                </a:solidFill>
                <a:latin typeface="Cambria" panose="02040503050406030204" pitchFamily="18" charset="0"/>
              </a:endParaRPr>
            </a:p>
          </p:txBody>
        </p:sp>
      </p:grpSp>
    </p:spTree>
    <p:extLst>
      <p:ext uri="{BB962C8B-B14F-4D97-AF65-F5344CB8AC3E}">
        <p14:creationId xmlns:p14="http://schemas.microsoft.com/office/powerpoint/2010/main" val="115175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7168" y="5879068"/>
            <a:ext cx="8223432" cy="369332"/>
          </a:xfrm>
          <a:prstGeom prst="rect">
            <a:avLst/>
          </a:prstGeom>
          <a:noFill/>
        </p:spPr>
        <p:txBody>
          <a:bodyPr wrap="square" rtlCol="0">
            <a:spAutoFit/>
          </a:bodyPr>
          <a:lstStyle/>
          <a:p>
            <a:r>
              <a:rPr lang="mn-MN" b="1" dirty="0" smtClean="0">
                <a:latin typeface="Cambria" panose="02040503050406030204" pitchFamily="18" charset="0"/>
              </a:rPr>
              <a:t>Түлхүүр үгээр нэвтэрсны дараа төслийн ажлын дугаарууд гарч ирнэ</a:t>
            </a:r>
            <a:endParaRPr lang="en-US" b="1" dirty="0">
              <a:latin typeface="Cambria" panose="020405030504060302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68" y="1782111"/>
            <a:ext cx="8299632" cy="369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7"/>
          <p:cNvSpPr>
            <a:spLocks noGrp="1"/>
          </p:cNvSpPr>
          <p:nvPr>
            <p:ph type="sldNum" sz="quarter" idx="12"/>
          </p:nvPr>
        </p:nvSpPr>
        <p:spPr/>
        <p:txBody>
          <a:bodyPr/>
          <a:lstStyle/>
          <a:p>
            <a:fld id="{CC350384-5605-4F4A-A8BB-5D0F9A8D0FD6}" type="slidenum">
              <a:rPr lang="en-AU" smtClean="0"/>
              <a:pPr/>
              <a:t>15</a:t>
            </a:fld>
            <a:endParaRPr lang="en-AU"/>
          </a:p>
        </p:txBody>
      </p:sp>
      <p:sp>
        <p:nvSpPr>
          <p:cNvPr id="12" name="TextBox 11"/>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rPr>
              <a:t>ALS CoreViewer</a:t>
            </a:r>
            <a:endParaRPr lang="en-US" dirty="0">
              <a:solidFill>
                <a:schemeClr val="bg1"/>
              </a:solidFill>
            </a:endParaRPr>
          </a:p>
        </p:txBody>
      </p:sp>
      <p:grpSp>
        <p:nvGrpSpPr>
          <p:cNvPr id="2" name="Group 1"/>
          <p:cNvGrpSpPr/>
          <p:nvPr/>
        </p:nvGrpSpPr>
        <p:grpSpPr>
          <a:xfrm>
            <a:off x="2895600" y="2591591"/>
            <a:ext cx="4947007" cy="3116712"/>
            <a:chOff x="2895600" y="2591591"/>
            <a:chExt cx="4947007" cy="3116712"/>
          </a:xfrm>
        </p:grpSpPr>
        <p:sp>
          <p:nvSpPr>
            <p:cNvPr id="11" name="Oval 10"/>
            <p:cNvSpPr/>
            <p:nvPr/>
          </p:nvSpPr>
          <p:spPr>
            <a:xfrm>
              <a:off x="6477000" y="2660303"/>
              <a:ext cx="1365607" cy="30480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895600" y="2591591"/>
              <a:ext cx="3928622" cy="461665"/>
            </a:xfrm>
            <a:prstGeom prst="rect">
              <a:avLst/>
            </a:prstGeom>
            <a:noFill/>
          </p:spPr>
          <p:txBody>
            <a:bodyPr wrap="square" rtlCol="0">
              <a:spAutoFit/>
            </a:bodyPr>
            <a:lstStyle/>
            <a:p>
              <a:r>
                <a:rPr lang="mn-MN" sz="2400" b="1" dirty="0" smtClean="0">
                  <a:solidFill>
                    <a:schemeClr val="accent2">
                      <a:lumMod val="75000"/>
                    </a:schemeClr>
                  </a:solidFill>
                  <a:latin typeface="Cambria" panose="02040503050406030204" pitchFamily="18" charset="0"/>
                </a:rPr>
                <a:t>Сонгох ажлын дугаарууд</a:t>
              </a:r>
              <a:endParaRPr lang="en-US" sz="2400" b="1" dirty="0">
                <a:solidFill>
                  <a:schemeClr val="accent2">
                    <a:lumMod val="75000"/>
                  </a:schemeClr>
                </a:solidFill>
                <a:latin typeface="Cambria" panose="02040503050406030204" pitchFamily="18" charset="0"/>
              </a:endParaRPr>
            </a:p>
          </p:txBody>
        </p:sp>
      </p:grpSp>
      <p:sp>
        <p:nvSpPr>
          <p:cNvPr id="13" name="Title 8"/>
          <p:cNvSpPr>
            <a:spLocks noGrp="1"/>
          </p:cNvSpPr>
          <p:nvPr>
            <p:ph type="title"/>
          </p:nvPr>
        </p:nvSpPr>
        <p:spPr>
          <a:xfrm>
            <a:off x="323528" y="332657"/>
            <a:ext cx="7438195" cy="432048"/>
          </a:xfrm>
        </p:spPr>
        <p:txBody>
          <a:bodyPr/>
          <a:lstStyle/>
          <a:p>
            <a:r>
              <a:rPr lang="en-US" sz="2200" dirty="0" err="1" smtClean="0"/>
              <a:t>Webtrieve</a:t>
            </a:r>
            <a:r>
              <a:rPr lang="mn-MN" sz="2200" dirty="0" smtClean="0"/>
              <a:t>-ээр дамжин харагдах </a:t>
            </a:r>
            <a:r>
              <a:rPr lang="en-US" sz="2200" dirty="0" err="1" smtClean="0"/>
              <a:t>CoreViewer</a:t>
            </a:r>
            <a:r>
              <a:rPr lang="en-US" sz="2200" baseline="30000" dirty="0" err="1" smtClean="0"/>
              <a:t>TM</a:t>
            </a:r>
            <a:r>
              <a:rPr lang="en-US" sz="2200" dirty="0" smtClean="0"/>
              <a:t> </a:t>
            </a:r>
            <a:r>
              <a:rPr lang="mn-MN" sz="2200" dirty="0" smtClean="0"/>
              <a:t>дэлгэц</a:t>
            </a:r>
            <a:endParaRPr lang="en-US" sz="2200" dirty="0"/>
          </a:p>
        </p:txBody>
      </p:sp>
    </p:spTree>
    <p:extLst>
      <p:ext uri="{BB962C8B-B14F-4D97-AF65-F5344CB8AC3E}">
        <p14:creationId xmlns:p14="http://schemas.microsoft.com/office/powerpoint/2010/main" val="203448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7168" y="5879068"/>
            <a:ext cx="8223432" cy="369332"/>
          </a:xfrm>
          <a:prstGeom prst="rect">
            <a:avLst/>
          </a:prstGeom>
          <a:noFill/>
        </p:spPr>
        <p:txBody>
          <a:bodyPr wrap="square" rtlCol="0">
            <a:spAutoFit/>
          </a:bodyPr>
          <a:lstStyle/>
          <a:p>
            <a:r>
              <a:rPr lang="en-US" b="1" dirty="0" err="1" smtClean="0">
                <a:latin typeface="Cambria" panose="02040503050406030204" pitchFamily="18" charset="0"/>
              </a:rPr>
              <a:t>CoreViewer</a:t>
            </a:r>
            <a:r>
              <a:rPr lang="mn-MN" b="1" dirty="0" smtClean="0">
                <a:latin typeface="Cambria" panose="02040503050406030204" pitchFamily="18" charset="0"/>
              </a:rPr>
              <a:t> төслийн хүрээнд </a:t>
            </a:r>
            <a:r>
              <a:rPr lang="en-US" b="1" dirty="0" smtClean="0">
                <a:latin typeface="Cambria" panose="02040503050406030204" pitchFamily="18" charset="0"/>
              </a:rPr>
              <a:t>“Drill hole” </a:t>
            </a:r>
            <a:r>
              <a:rPr lang="mn-MN" b="1" dirty="0" smtClean="0">
                <a:latin typeface="Cambria" panose="02040503050406030204" pitchFamily="18" charset="0"/>
              </a:rPr>
              <a:t>баганаас төслийг сонгоно</a:t>
            </a:r>
            <a:endParaRPr lang="en-US" b="1" dirty="0">
              <a:latin typeface="Cambria" panose="020405030504060302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68" y="1782111"/>
            <a:ext cx="8299632" cy="369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7"/>
          <p:cNvSpPr>
            <a:spLocks noGrp="1"/>
          </p:cNvSpPr>
          <p:nvPr>
            <p:ph type="sldNum" sz="quarter" idx="12"/>
          </p:nvPr>
        </p:nvSpPr>
        <p:spPr/>
        <p:txBody>
          <a:bodyPr/>
          <a:lstStyle/>
          <a:p>
            <a:fld id="{CC350384-5605-4F4A-A8BB-5D0F9A8D0FD6}" type="slidenum">
              <a:rPr lang="en-AU" smtClean="0"/>
              <a:pPr/>
              <a:t>16</a:t>
            </a:fld>
            <a:endParaRPr lang="en-AU"/>
          </a:p>
        </p:txBody>
      </p:sp>
      <p:sp>
        <p:nvSpPr>
          <p:cNvPr id="12" name="TextBox 11"/>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rPr>
              <a:t>ALS CoreViewer</a:t>
            </a:r>
            <a:endParaRPr lang="en-US" dirty="0">
              <a:solidFill>
                <a:schemeClr val="bg1"/>
              </a:solidFill>
            </a:endParaRPr>
          </a:p>
        </p:txBody>
      </p:sp>
      <p:grpSp>
        <p:nvGrpSpPr>
          <p:cNvPr id="4" name="Group 3"/>
          <p:cNvGrpSpPr/>
          <p:nvPr/>
        </p:nvGrpSpPr>
        <p:grpSpPr>
          <a:xfrm>
            <a:off x="1981200" y="2729552"/>
            <a:ext cx="5257800" cy="1232848"/>
            <a:chOff x="1981200" y="2729552"/>
            <a:chExt cx="5257800" cy="1232848"/>
          </a:xfrm>
        </p:grpSpPr>
        <p:sp>
          <p:nvSpPr>
            <p:cNvPr id="11" name="Oval 10"/>
            <p:cNvSpPr/>
            <p:nvPr/>
          </p:nvSpPr>
          <p:spPr>
            <a:xfrm>
              <a:off x="1981200" y="3349451"/>
              <a:ext cx="1365607" cy="61294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365284" y="2729552"/>
              <a:ext cx="4873716" cy="400110"/>
            </a:xfrm>
            <a:prstGeom prst="rect">
              <a:avLst/>
            </a:prstGeom>
            <a:noFill/>
          </p:spPr>
          <p:txBody>
            <a:bodyPr wrap="square" rtlCol="0">
              <a:spAutoFit/>
            </a:bodyPr>
            <a:lstStyle/>
            <a:p>
              <a:r>
                <a:rPr lang="mn-MN" sz="2000" b="1" dirty="0" smtClean="0">
                  <a:solidFill>
                    <a:schemeClr val="accent2">
                      <a:lumMod val="75000"/>
                    </a:schemeClr>
                  </a:solidFill>
                  <a:latin typeface="Cambria" panose="02040503050406030204" pitchFamily="18" charset="0"/>
                </a:rPr>
                <a:t>Тохирох төслийг сонгож харна</a:t>
              </a:r>
              <a:endParaRPr lang="en-US" sz="2000" b="1" dirty="0">
                <a:solidFill>
                  <a:schemeClr val="accent2">
                    <a:lumMod val="75000"/>
                  </a:schemeClr>
                </a:solidFill>
                <a:latin typeface="Cambria" panose="02040503050406030204" pitchFamily="18" charset="0"/>
              </a:endParaRPr>
            </a:p>
          </p:txBody>
        </p:sp>
      </p:grpSp>
      <p:sp>
        <p:nvSpPr>
          <p:cNvPr id="13" name="Title 8"/>
          <p:cNvSpPr>
            <a:spLocks noGrp="1"/>
          </p:cNvSpPr>
          <p:nvPr>
            <p:ph type="title"/>
          </p:nvPr>
        </p:nvSpPr>
        <p:spPr>
          <a:xfrm>
            <a:off x="323528" y="332657"/>
            <a:ext cx="7438195" cy="432048"/>
          </a:xfrm>
        </p:spPr>
        <p:txBody>
          <a:bodyPr/>
          <a:lstStyle/>
          <a:p>
            <a:r>
              <a:rPr lang="en-US" sz="2200" dirty="0" err="1" smtClean="0"/>
              <a:t>Webtrieve</a:t>
            </a:r>
            <a:r>
              <a:rPr lang="mn-MN" sz="2200" dirty="0" smtClean="0"/>
              <a:t>-ээр дамжин харагдах </a:t>
            </a:r>
            <a:r>
              <a:rPr lang="en-US" sz="2200" dirty="0" err="1" smtClean="0"/>
              <a:t>CoreViewer</a:t>
            </a:r>
            <a:r>
              <a:rPr lang="en-US" sz="2200" baseline="30000" dirty="0" err="1" smtClean="0"/>
              <a:t>TM</a:t>
            </a:r>
            <a:r>
              <a:rPr lang="en-US" sz="2200" dirty="0" smtClean="0"/>
              <a:t> </a:t>
            </a:r>
            <a:r>
              <a:rPr lang="mn-MN" sz="2200" dirty="0" smtClean="0"/>
              <a:t>дэлгэц</a:t>
            </a:r>
            <a:endParaRPr lang="en-US" sz="2200" dirty="0"/>
          </a:p>
        </p:txBody>
      </p:sp>
    </p:spTree>
    <p:extLst>
      <p:ext uri="{BB962C8B-B14F-4D97-AF65-F5344CB8AC3E}">
        <p14:creationId xmlns:p14="http://schemas.microsoft.com/office/powerpoint/2010/main" val="19132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96" y="1905000"/>
            <a:ext cx="8748004" cy="3530352"/>
          </a:xfrm>
          <a:prstGeom prst="rect">
            <a:avLst/>
          </a:prstGeom>
          <a:noFill/>
          <a:ln>
            <a:noFill/>
          </a:ln>
          <a:effectLst>
            <a:outerShdw dist="35921" dir="2700000" algn="ctr" rotWithShape="0">
              <a:schemeClr val="bg2"/>
            </a:outerShdw>
            <a:reflection blurRad="6350" stA="50000" endA="300" endPos="5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sz="2400" dirty="0" err="1"/>
              <a:t>CoreViewer</a:t>
            </a:r>
            <a:r>
              <a:rPr lang="en-US" sz="2400" baseline="30000" dirty="0" err="1"/>
              <a:t>TM</a:t>
            </a:r>
            <a:r>
              <a:rPr lang="en-US" sz="2400" dirty="0"/>
              <a:t> </a:t>
            </a:r>
            <a:r>
              <a:rPr lang="mn-MN" sz="2400" dirty="0" smtClean="0"/>
              <a:t>дэх кернийн дээжийн хайрцагнууд</a:t>
            </a:r>
            <a:endParaRPr lang="en-US" sz="2400" dirty="0"/>
          </a:p>
        </p:txBody>
      </p:sp>
      <p:sp>
        <p:nvSpPr>
          <p:cNvPr id="7" name="Slide Number Placeholder 6"/>
          <p:cNvSpPr>
            <a:spLocks noGrp="1"/>
          </p:cNvSpPr>
          <p:nvPr>
            <p:ph type="sldNum" sz="quarter" idx="12"/>
          </p:nvPr>
        </p:nvSpPr>
        <p:spPr/>
        <p:txBody>
          <a:bodyPr/>
          <a:lstStyle/>
          <a:p>
            <a:fld id="{CC350384-5605-4F4A-A8BB-5D0F9A8D0FD6}" type="slidenum">
              <a:rPr lang="en-AU" smtClean="0"/>
              <a:pPr/>
              <a:t>17</a:t>
            </a:fld>
            <a:endParaRPr lang="en-AU"/>
          </a:p>
        </p:txBody>
      </p:sp>
      <p:sp>
        <p:nvSpPr>
          <p:cNvPr id="9" name="TextBox 8"/>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latin typeface="Cambria" panose="02040503050406030204" pitchFamily="18" charset="0"/>
              </a:rPr>
              <a:t>ALS CoreViewer</a:t>
            </a:r>
            <a:endParaRPr lang="en-US" dirty="0">
              <a:solidFill>
                <a:schemeClr val="bg1"/>
              </a:solidFill>
              <a:latin typeface="Cambria" panose="02040503050406030204" pitchFamily="18" charset="0"/>
            </a:endParaRPr>
          </a:p>
        </p:txBody>
      </p:sp>
      <p:sp>
        <p:nvSpPr>
          <p:cNvPr id="6" name="TextBox 5"/>
          <p:cNvSpPr txBox="1"/>
          <p:nvPr/>
        </p:nvSpPr>
        <p:spPr>
          <a:xfrm>
            <a:off x="304800" y="914400"/>
            <a:ext cx="5029200" cy="830997"/>
          </a:xfrm>
          <a:prstGeom prst="rect">
            <a:avLst/>
          </a:prstGeom>
          <a:noFill/>
        </p:spPr>
        <p:txBody>
          <a:bodyPr wrap="square" rtlCol="0">
            <a:spAutoFit/>
          </a:bodyPr>
          <a:lstStyle/>
          <a:p>
            <a:r>
              <a:rPr lang="mn-MN" sz="2400" b="1" dirty="0" smtClean="0">
                <a:solidFill>
                  <a:schemeClr val="accent2">
                    <a:lumMod val="75000"/>
                  </a:schemeClr>
                </a:solidFill>
                <a:latin typeface="Cambria" panose="02040503050406030204" pitchFamily="18" charset="0"/>
              </a:rPr>
              <a:t>Өрмийн цооног дахь кернийн  хайрцагнуудын зураг</a:t>
            </a:r>
            <a:endParaRPr lang="en-US" sz="2400" b="1" dirty="0">
              <a:solidFill>
                <a:schemeClr val="accent2">
                  <a:lumMod val="75000"/>
                </a:schemeClr>
              </a:solidFill>
              <a:latin typeface="Cambria" panose="02040503050406030204" pitchFamily="18" charset="0"/>
            </a:endParaRPr>
          </a:p>
        </p:txBody>
      </p:sp>
    </p:spTree>
    <p:extLst>
      <p:ext uri="{BB962C8B-B14F-4D97-AF65-F5344CB8AC3E}">
        <p14:creationId xmlns:p14="http://schemas.microsoft.com/office/powerpoint/2010/main" val="37508335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2599"/>
            <a:ext cx="8794776" cy="3962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CC350384-5605-4F4A-A8BB-5D0F9A8D0FD6}" type="slidenum">
              <a:rPr lang="en-AU" smtClean="0"/>
              <a:pPr/>
              <a:t>18</a:t>
            </a:fld>
            <a:endParaRPr lang="en-AU"/>
          </a:p>
        </p:txBody>
      </p:sp>
      <p:sp>
        <p:nvSpPr>
          <p:cNvPr id="9" name="TextBox 8"/>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latin typeface="Cambria" panose="02040503050406030204" pitchFamily="18" charset="0"/>
              </a:rPr>
              <a:t>ALS CoreViewer</a:t>
            </a:r>
            <a:endParaRPr lang="en-US" dirty="0">
              <a:solidFill>
                <a:schemeClr val="bg1"/>
              </a:solidFill>
              <a:latin typeface="Cambria" panose="02040503050406030204" pitchFamily="18" charset="0"/>
            </a:endParaRPr>
          </a:p>
        </p:txBody>
      </p:sp>
      <p:grpSp>
        <p:nvGrpSpPr>
          <p:cNvPr id="8" name="Group 7"/>
          <p:cNvGrpSpPr/>
          <p:nvPr/>
        </p:nvGrpSpPr>
        <p:grpSpPr>
          <a:xfrm>
            <a:off x="152400" y="1300459"/>
            <a:ext cx="7010400" cy="2433340"/>
            <a:chOff x="152400" y="1300459"/>
            <a:chExt cx="7010400" cy="2433340"/>
          </a:xfrm>
        </p:grpSpPr>
        <p:sp>
          <p:nvSpPr>
            <p:cNvPr id="10" name="Oval 9"/>
            <p:cNvSpPr/>
            <p:nvPr/>
          </p:nvSpPr>
          <p:spPr>
            <a:xfrm>
              <a:off x="152400" y="2514600"/>
              <a:ext cx="1828800" cy="121919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1" name="TextBox 10"/>
            <p:cNvSpPr txBox="1"/>
            <p:nvPr/>
          </p:nvSpPr>
          <p:spPr>
            <a:xfrm>
              <a:off x="914400" y="1300459"/>
              <a:ext cx="6248400" cy="461665"/>
            </a:xfrm>
            <a:prstGeom prst="rect">
              <a:avLst/>
            </a:prstGeom>
            <a:noFill/>
          </p:spPr>
          <p:txBody>
            <a:bodyPr wrap="square" rtlCol="0">
              <a:spAutoFit/>
            </a:bodyPr>
            <a:lstStyle/>
            <a:p>
              <a:r>
                <a:rPr lang="mn-MN" sz="2400" b="1" dirty="0" smtClean="0">
                  <a:solidFill>
                    <a:schemeClr val="accent2">
                      <a:lumMod val="75000"/>
                    </a:schemeClr>
                  </a:solidFill>
                  <a:latin typeface="Cambria" panose="02040503050406030204" pitchFamily="18" charset="0"/>
                </a:rPr>
                <a:t>Хайрцган дээр дарж томруулан харна</a:t>
              </a:r>
              <a:endParaRPr lang="en-US" sz="2400" b="1" dirty="0">
                <a:solidFill>
                  <a:schemeClr val="accent2">
                    <a:lumMod val="75000"/>
                  </a:schemeClr>
                </a:solidFill>
                <a:latin typeface="Cambria" panose="02040503050406030204" pitchFamily="18" charset="0"/>
              </a:endParaRPr>
            </a:p>
          </p:txBody>
        </p:sp>
      </p:grpSp>
      <p:sp>
        <p:nvSpPr>
          <p:cNvPr id="14" name="Title 2"/>
          <p:cNvSpPr>
            <a:spLocks noGrp="1"/>
          </p:cNvSpPr>
          <p:nvPr>
            <p:ph type="title"/>
          </p:nvPr>
        </p:nvSpPr>
        <p:spPr>
          <a:xfrm>
            <a:off x="323528" y="332657"/>
            <a:ext cx="7438195" cy="432048"/>
          </a:xfrm>
        </p:spPr>
        <p:txBody>
          <a:bodyPr/>
          <a:lstStyle/>
          <a:p>
            <a:r>
              <a:rPr lang="en-US" sz="2400" dirty="0" err="1"/>
              <a:t>CoreViewer</a:t>
            </a:r>
            <a:r>
              <a:rPr lang="en-US" sz="2400" baseline="30000" dirty="0" err="1"/>
              <a:t>TM</a:t>
            </a:r>
            <a:r>
              <a:rPr lang="en-US" sz="2400" dirty="0"/>
              <a:t> </a:t>
            </a:r>
            <a:r>
              <a:rPr lang="mn-MN" sz="2400" dirty="0" smtClean="0"/>
              <a:t>дэх кернийн дээжийн хайрцагнууд</a:t>
            </a:r>
            <a:endParaRPr lang="en-US" sz="2400" dirty="0"/>
          </a:p>
        </p:txBody>
      </p:sp>
    </p:spTree>
    <p:extLst>
      <p:ext uri="{BB962C8B-B14F-4D97-AF65-F5344CB8AC3E}">
        <p14:creationId xmlns:p14="http://schemas.microsoft.com/office/powerpoint/2010/main" val="302941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C350384-5605-4F4A-A8BB-5D0F9A8D0FD6}" type="slidenum">
              <a:rPr lang="en-AU" smtClean="0"/>
              <a:pPr/>
              <a:t>19</a:t>
            </a:fld>
            <a:endParaRPr lang="en-AU"/>
          </a:p>
        </p:txBody>
      </p:sp>
      <p:pic>
        <p:nvPicPr>
          <p:cNvPr id="2" name="Zooncor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62124"/>
            <a:ext cx="9144000" cy="4224337"/>
          </a:xfrm>
          <a:prstGeom prst="rect">
            <a:avLst/>
          </a:prstGeom>
        </p:spPr>
      </p:pic>
      <p:sp>
        <p:nvSpPr>
          <p:cNvPr id="9" name="TextBox 8"/>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latin typeface="Cambria" panose="02040503050406030204" pitchFamily="18" charset="0"/>
              </a:rPr>
              <a:t>ALS CoreViewer</a:t>
            </a:r>
            <a:endParaRPr lang="en-US" dirty="0">
              <a:solidFill>
                <a:schemeClr val="bg1"/>
              </a:solidFill>
              <a:latin typeface="Cambria" panose="02040503050406030204" pitchFamily="18" charset="0"/>
            </a:endParaRPr>
          </a:p>
        </p:txBody>
      </p:sp>
      <p:grpSp>
        <p:nvGrpSpPr>
          <p:cNvPr id="8" name="Group 7"/>
          <p:cNvGrpSpPr/>
          <p:nvPr/>
        </p:nvGrpSpPr>
        <p:grpSpPr>
          <a:xfrm>
            <a:off x="1828800" y="990600"/>
            <a:ext cx="6934200" cy="2752724"/>
            <a:chOff x="228600" y="981075"/>
            <a:chExt cx="6934200" cy="2752724"/>
          </a:xfrm>
        </p:grpSpPr>
        <p:sp>
          <p:nvSpPr>
            <p:cNvPr id="10" name="Oval 9"/>
            <p:cNvSpPr/>
            <p:nvPr/>
          </p:nvSpPr>
          <p:spPr>
            <a:xfrm>
              <a:off x="228600" y="2514600"/>
              <a:ext cx="685800" cy="121919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04800" y="981075"/>
              <a:ext cx="6858000" cy="830997"/>
            </a:xfrm>
            <a:prstGeom prst="rect">
              <a:avLst/>
            </a:prstGeom>
            <a:noFill/>
          </p:spPr>
          <p:txBody>
            <a:bodyPr wrap="square" rtlCol="0">
              <a:spAutoFit/>
            </a:bodyPr>
            <a:lstStyle/>
            <a:p>
              <a:pPr algn="ctr"/>
              <a:r>
                <a:rPr lang="mn-MN" sz="2400" b="1" dirty="0" smtClean="0">
                  <a:solidFill>
                    <a:schemeClr val="accent2">
                      <a:lumMod val="75000"/>
                    </a:schemeClr>
                  </a:solidFill>
                  <a:latin typeface="Cambria" panose="02040503050406030204" pitchFamily="18" charset="0"/>
                </a:rPr>
                <a:t>Кернийн дээжийн дэлгэрэнгүй мэдээлэлийг  томруулж харж болно</a:t>
              </a:r>
              <a:endParaRPr lang="en-US" sz="2400" b="1" dirty="0">
                <a:solidFill>
                  <a:schemeClr val="accent2">
                    <a:lumMod val="75000"/>
                  </a:schemeClr>
                </a:solidFill>
                <a:latin typeface="Cambria" panose="02040503050406030204" pitchFamily="18" charset="0"/>
              </a:endParaRPr>
            </a:p>
          </p:txBody>
        </p:sp>
      </p:grpSp>
      <p:sp>
        <p:nvSpPr>
          <p:cNvPr id="14" name="Title 2"/>
          <p:cNvSpPr>
            <a:spLocks noGrp="1"/>
          </p:cNvSpPr>
          <p:nvPr>
            <p:ph type="title"/>
          </p:nvPr>
        </p:nvSpPr>
        <p:spPr>
          <a:xfrm>
            <a:off x="323528" y="332657"/>
            <a:ext cx="7438195" cy="432048"/>
          </a:xfrm>
        </p:spPr>
        <p:txBody>
          <a:bodyPr/>
          <a:lstStyle/>
          <a:p>
            <a:r>
              <a:rPr lang="en-US" sz="2400" dirty="0" err="1"/>
              <a:t>CoreViewer</a:t>
            </a:r>
            <a:r>
              <a:rPr lang="en-US" sz="2400" baseline="30000" dirty="0" err="1"/>
              <a:t>TM</a:t>
            </a:r>
            <a:r>
              <a:rPr lang="en-US" sz="2400" dirty="0"/>
              <a:t> </a:t>
            </a:r>
            <a:r>
              <a:rPr lang="mn-MN" sz="2400" dirty="0" smtClean="0"/>
              <a:t>дэх кернийн дээжийн хайрцагнууд</a:t>
            </a:r>
            <a:endParaRPr lang="en-US" sz="2400" dirty="0"/>
          </a:p>
        </p:txBody>
      </p:sp>
    </p:spTree>
    <p:extLst>
      <p:ext uri="{BB962C8B-B14F-4D97-AF65-F5344CB8AC3E}">
        <p14:creationId xmlns:p14="http://schemas.microsoft.com/office/powerpoint/2010/main" val="343743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mediacall" presetSubtype="0" fill="hold" nodeType="afterEffect">
                                  <p:stCondLst>
                                    <p:cond delay="1000"/>
                                  </p:stCondLst>
                                  <p:childTnLst>
                                    <p:cmd type="call" cmd="togglePause">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1206" y="912435"/>
            <a:ext cx="8547994" cy="1138773"/>
          </a:xfrm>
          <a:prstGeom prst="rect">
            <a:avLst/>
          </a:prstGeom>
          <a:noFill/>
        </p:spPr>
        <p:txBody>
          <a:bodyPr wrap="square" rtlCol="0">
            <a:spAutoFit/>
          </a:bodyPr>
          <a:lstStyle/>
          <a:p>
            <a:pPr algn="just"/>
            <a:r>
              <a:rPr lang="mn-MN" sz="1700" dirty="0" smtClean="0">
                <a:solidFill>
                  <a:schemeClr val="tx2"/>
                </a:solidFill>
                <a:latin typeface="Cambria" pitchFamily="18" charset="0"/>
                <a:ea typeface="+mj-ea"/>
                <a:cs typeface="+mj-cs"/>
              </a:rPr>
              <a:t>Олон улсын ALS </a:t>
            </a:r>
            <a:r>
              <a:rPr lang="mn-MN" sz="1700" dirty="0">
                <a:solidFill>
                  <a:schemeClr val="tx2"/>
                </a:solidFill>
                <a:latin typeface="Cambria" pitchFamily="18" charset="0"/>
                <a:ea typeface="+mj-ea"/>
                <a:cs typeface="+mj-cs"/>
              </a:rPr>
              <a:t>Limited </a:t>
            </a:r>
            <a:r>
              <a:rPr lang="mn-MN" sz="1700" dirty="0" smtClean="0">
                <a:solidFill>
                  <a:schemeClr val="tx2"/>
                </a:solidFill>
                <a:latin typeface="Cambria" pitchFamily="18" charset="0"/>
                <a:ea typeface="+mj-ea"/>
                <a:cs typeface="+mj-cs"/>
              </a:rPr>
              <a:t>компани </a:t>
            </a:r>
            <a:r>
              <a:rPr lang="mn-MN" sz="1700" dirty="0">
                <a:solidFill>
                  <a:schemeClr val="tx2"/>
                </a:solidFill>
                <a:latin typeface="Cambria" pitchFamily="18" charset="0"/>
                <a:ea typeface="+mj-ea"/>
                <a:cs typeface="+mj-cs"/>
              </a:rPr>
              <a:t>нь </a:t>
            </a:r>
            <a:r>
              <a:rPr lang="mn-MN" sz="1700" dirty="0" smtClean="0">
                <a:solidFill>
                  <a:schemeClr val="tx2"/>
                </a:solidFill>
                <a:latin typeface="Cambria" pitchFamily="18" charset="0"/>
                <a:ea typeface="+mj-ea"/>
                <a:cs typeface="+mj-cs"/>
              </a:rPr>
              <a:t>дэлхийн томоохон </a:t>
            </a:r>
            <a:r>
              <a:rPr lang="mn-MN" sz="1700" dirty="0">
                <a:solidFill>
                  <a:schemeClr val="tx2"/>
                </a:solidFill>
                <a:latin typeface="Cambria" pitchFamily="18" charset="0"/>
                <a:ea typeface="+mj-ea"/>
                <a:cs typeface="+mj-cs"/>
              </a:rPr>
              <a:t>шинжилгээ, туршилтын </a:t>
            </a:r>
            <a:r>
              <a:rPr lang="mn-MN" sz="1700" dirty="0">
                <a:solidFill>
                  <a:schemeClr val="tx2"/>
                </a:solidFill>
                <a:latin typeface="Cambria" pitchFamily="18" charset="0"/>
              </a:rPr>
              <a:t>сүлжээ </a:t>
            </a:r>
            <a:r>
              <a:rPr lang="mn-MN" sz="1700" dirty="0" smtClean="0">
                <a:solidFill>
                  <a:schemeClr val="tx2"/>
                </a:solidFill>
                <a:latin typeface="Cambria" pitchFamily="18" charset="0"/>
                <a:ea typeface="+mj-ea"/>
                <a:cs typeface="+mj-cs"/>
              </a:rPr>
              <a:t>лабораториуд юм. Өнөөдөр </a:t>
            </a:r>
            <a:r>
              <a:rPr lang="mn-MN" sz="1700" dirty="0">
                <a:solidFill>
                  <a:schemeClr val="tx2"/>
                </a:solidFill>
                <a:latin typeface="Cambria" pitchFamily="18" charset="0"/>
                <a:ea typeface="+mj-ea"/>
                <a:cs typeface="+mj-cs"/>
              </a:rPr>
              <a:t>дэлхий даяар </a:t>
            </a:r>
            <a:r>
              <a:rPr lang="mn-MN" sz="1700" dirty="0" smtClean="0">
                <a:solidFill>
                  <a:schemeClr val="tx2"/>
                </a:solidFill>
                <a:latin typeface="Cambria" pitchFamily="18" charset="0"/>
                <a:ea typeface="+mj-ea"/>
                <a:cs typeface="+mj-cs"/>
              </a:rPr>
              <a:t>70 </a:t>
            </a:r>
            <a:r>
              <a:rPr lang="mn-MN" sz="1700" dirty="0">
                <a:solidFill>
                  <a:schemeClr val="tx2"/>
                </a:solidFill>
                <a:latin typeface="Cambria" pitchFamily="18" charset="0"/>
                <a:ea typeface="+mj-ea"/>
                <a:cs typeface="+mj-cs"/>
              </a:rPr>
              <a:t>гаруй оронд, 300 гаруй лаборатори, </a:t>
            </a:r>
            <a:r>
              <a:rPr lang="mn-MN" sz="1700" dirty="0" smtClean="0">
                <a:solidFill>
                  <a:schemeClr val="tx2"/>
                </a:solidFill>
                <a:latin typeface="Cambria" pitchFamily="18" charset="0"/>
                <a:ea typeface="+mj-ea"/>
                <a:cs typeface="+mj-cs"/>
              </a:rPr>
              <a:t>олборлолт, хайгуул </a:t>
            </a:r>
            <a:r>
              <a:rPr lang="mn-MN" sz="1700" dirty="0">
                <a:solidFill>
                  <a:schemeClr val="tx2"/>
                </a:solidFill>
                <a:latin typeface="Cambria" pitchFamily="18" charset="0"/>
                <a:ea typeface="+mj-ea"/>
                <a:cs typeface="+mj-cs"/>
              </a:rPr>
              <a:t>үйлдвэрлэл болон тээвэрлэлттэй холбоотой стратегийн чухал байрлалууд дээр ажиллаж </a:t>
            </a:r>
            <a:r>
              <a:rPr lang="mn-MN" sz="1700" dirty="0" smtClean="0">
                <a:solidFill>
                  <a:schemeClr val="tx2"/>
                </a:solidFill>
                <a:latin typeface="Cambria" pitchFamily="18" charset="0"/>
                <a:ea typeface="+mj-ea"/>
                <a:cs typeface="+mj-cs"/>
              </a:rPr>
              <a:t>байна. </a:t>
            </a:r>
          </a:p>
        </p:txBody>
      </p:sp>
      <p:sp>
        <p:nvSpPr>
          <p:cNvPr id="5" name="Title 4"/>
          <p:cNvSpPr>
            <a:spLocks noGrp="1"/>
          </p:cNvSpPr>
          <p:nvPr>
            <p:ph type="title"/>
          </p:nvPr>
        </p:nvSpPr>
        <p:spPr/>
        <p:txBody>
          <a:bodyPr/>
          <a:lstStyle/>
          <a:p>
            <a:r>
              <a:rPr lang="mn-MN" sz="2800" dirty="0"/>
              <a:t>ALS Limited </a:t>
            </a:r>
            <a:r>
              <a:rPr lang="mn-MN" dirty="0" smtClean="0">
                <a:solidFill>
                  <a:srgbClr val="6A8EB3"/>
                </a:solidFill>
              </a:rPr>
              <a:t>-ийн тухай товч танилцуулга</a:t>
            </a:r>
            <a:endParaRPr lang="en-US" dirty="0"/>
          </a:p>
        </p:txBody>
      </p:sp>
      <p:sp>
        <p:nvSpPr>
          <p:cNvPr id="6" name="Slide Number Placeholder 5"/>
          <p:cNvSpPr>
            <a:spLocks noGrp="1"/>
          </p:cNvSpPr>
          <p:nvPr>
            <p:ph type="sldNum" sz="quarter" idx="12"/>
          </p:nvPr>
        </p:nvSpPr>
        <p:spPr/>
        <p:txBody>
          <a:bodyPr/>
          <a:lstStyle/>
          <a:p>
            <a:fld id="{CC350384-5605-4F4A-A8BB-5D0F9A8D0FD6}" type="slidenum">
              <a:rPr lang="en-AU" smtClean="0"/>
              <a:pPr/>
              <a:t>2</a:t>
            </a:fld>
            <a:endParaRPr lang="en-AU"/>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1" y="2198938"/>
            <a:ext cx="4190999" cy="2831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313202" y="5126016"/>
            <a:ext cx="8525998" cy="1046184"/>
          </a:xfrm>
          <a:prstGeom prst="rect">
            <a:avLst/>
          </a:prstGeom>
        </p:spPr>
        <p:txBody>
          <a:bodyPr wrap="square">
            <a:spAutoFit/>
          </a:bodyPr>
          <a:lstStyle/>
          <a:p>
            <a:pPr lvl="0">
              <a:lnSpc>
                <a:spcPct val="115000"/>
              </a:lnSpc>
              <a:spcAft>
                <a:spcPts val="425"/>
              </a:spcAft>
              <a:tabLst>
                <a:tab pos="180340" algn="l"/>
              </a:tabLst>
            </a:pPr>
            <a:r>
              <a:rPr lang="mn-MN" sz="1700" dirty="0" smtClean="0">
                <a:solidFill>
                  <a:schemeClr val="tx2"/>
                </a:solidFill>
                <a:latin typeface="Cambria" pitchFamily="18" charset="0"/>
                <a:ea typeface="+mj-ea"/>
                <a:cs typeface="+mj-cs"/>
              </a:rPr>
              <a:t>3. </a:t>
            </a:r>
            <a:r>
              <a:rPr lang="ru-RU" sz="1700" dirty="0" smtClean="0">
                <a:solidFill>
                  <a:schemeClr val="tx2"/>
                </a:solidFill>
                <a:latin typeface="Cambria" pitchFamily="18" charset="0"/>
                <a:ea typeface="+mj-ea"/>
                <a:cs typeface="+mj-cs"/>
              </a:rPr>
              <a:t>Амь </a:t>
            </a:r>
            <a:r>
              <a:rPr lang="ru-RU" sz="1700" dirty="0">
                <a:solidFill>
                  <a:schemeClr val="tx2"/>
                </a:solidFill>
                <a:latin typeface="Cambria" pitchFamily="18" charset="0"/>
                <a:ea typeface="+mj-ea"/>
                <a:cs typeface="+mj-cs"/>
              </a:rPr>
              <a:t>ахуй (</a:t>
            </a:r>
            <a:r>
              <a:rPr lang="mn-MN" sz="1700" dirty="0">
                <a:solidFill>
                  <a:schemeClr val="tx2"/>
                </a:solidFill>
                <a:latin typeface="Cambria" pitchFamily="18" charset="0"/>
                <a:ea typeface="+mj-ea"/>
                <a:cs typeface="+mj-cs"/>
              </a:rPr>
              <a:t>Хүрээлэн буй б</a:t>
            </a:r>
            <a:r>
              <a:rPr lang="ru-RU" sz="1700" dirty="0">
                <a:solidFill>
                  <a:schemeClr val="tx2"/>
                </a:solidFill>
                <a:latin typeface="Cambria" pitchFamily="18" charset="0"/>
                <a:ea typeface="+mj-ea"/>
                <a:cs typeface="+mj-cs"/>
              </a:rPr>
              <a:t>айгаль орчин, Хүнс болон Эм судлал, </a:t>
            </a:r>
            <a:r>
              <a:rPr lang="mn-MN" sz="1700" dirty="0">
                <a:solidFill>
                  <a:schemeClr val="tx2"/>
                </a:solidFill>
                <a:latin typeface="Cambria" pitchFamily="18" charset="0"/>
                <a:ea typeface="+mj-ea"/>
                <a:cs typeface="+mj-cs"/>
              </a:rPr>
              <a:t>Мал, а</a:t>
            </a:r>
            <a:r>
              <a:rPr lang="ru-RU" sz="1700" dirty="0">
                <a:solidFill>
                  <a:schemeClr val="tx2"/>
                </a:solidFill>
                <a:latin typeface="Cambria" pitchFamily="18" charset="0"/>
                <a:ea typeface="+mj-ea"/>
                <a:cs typeface="+mj-cs"/>
              </a:rPr>
              <a:t>мьтны эрүүл мэнд болон Электроник), </a:t>
            </a:r>
            <a:endParaRPr lang="en-US" sz="1700" dirty="0">
              <a:solidFill>
                <a:schemeClr val="tx2"/>
              </a:solidFill>
              <a:latin typeface="Cambria" pitchFamily="18" charset="0"/>
              <a:ea typeface="+mj-ea"/>
              <a:cs typeface="+mj-cs"/>
            </a:endParaRPr>
          </a:p>
          <a:p>
            <a:pPr lvl="0">
              <a:lnSpc>
                <a:spcPct val="115000"/>
              </a:lnSpc>
              <a:spcAft>
                <a:spcPts val="425"/>
              </a:spcAft>
              <a:tabLst>
                <a:tab pos="180340" algn="l"/>
              </a:tabLst>
            </a:pPr>
            <a:r>
              <a:rPr lang="mn-MN" sz="1700" dirty="0" smtClean="0">
                <a:solidFill>
                  <a:schemeClr val="tx2"/>
                </a:solidFill>
                <a:latin typeface="Cambria" pitchFamily="18" charset="0"/>
                <a:ea typeface="+mj-ea"/>
                <a:cs typeface="+mj-cs"/>
              </a:rPr>
              <a:t>4. Үйлдвэрлэл (Үл эвдэх сорил ба </a:t>
            </a:r>
            <a:r>
              <a:rPr lang="mn-MN" sz="1700" dirty="0">
                <a:solidFill>
                  <a:schemeClr val="tx2"/>
                </a:solidFill>
                <a:latin typeface="Cambria" pitchFamily="18" charset="0"/>
                <a:ea typeface="+mj-ea"/>
                <a:cs typeface="+mj-cs"/>
              </a:rPr>
              <a:t>Трибологи). </a:t>
            </a:r>
            <a:endParaRPr lang="en-US" sz="1700" dirty="0">
              <a:solidFill>
                <a:schemeClr val="tx2"/>
              </a:solidFill>
              <a:latin typeface="Cambria" pitchFamily="18" charset="0"/>
              <a:ea typeface="+mj-ea"/>
              <a:cs typeface="+mj-cs"/>
            </a:endParaRPr>
          </a:p>
        </p:txBody>
      </p:sp>
      <p:sp>
        <p:nvSpPr>
          <p:cNvPr id="3" name="Rectangle 2"/>
          <p:cNvSpPr/>
          <p:nvPr/>
        </p:nvSpPr>
        <p:spPr>
          <a:xfrm>
            <a:off x="4670196" y="2198938"/>
            <a:ext cx="4114800" cy="2799997"/>
          </a:xfrm>
          <a:prstGeom prst="rect">
            <a:avLst/>
          </a:prstGeom>
        </p:spPr>
        <p:txBody>
          <a:bodyPr wrap="square">
            <a:spAutoFit/>
          </a:bodyPr>
          <a:lstStyle/>
          <a:p>
            <a:pPr algn="just">
              <a:lnSpc>
                <a:spcPct val="115000"/>
              </a:lnSpc>
              <a:spcAft>
                <a:spcPts val="0"/>
              </a:spcAft>
            </a:pPr>
            <a:r>
              <a:rPr lang="mn-MN" sz="1700" dirty="0">
                <a:solidFill>
                  <a:schemeClr val="tx2"/>
                </a:solidFill>
                <a:latin typeface="Cambria" pitchFamily="18" charset="0"/>
                <a:ea typeface="+mj-ea"/>
                <a:cs typeface="+mj-cs"/>
              </a:rPr>
              <a:t>ALS Limited </a:t>
            </a:r>
            <a:r>
              <a:rPr lang="mn-MN" sz="1700" dirty="0" smtClean="0">
                <a:solidFill>
                  <a:schemeClr val="tx2"/>
                </a:solidFill>
                <a:latin typeface="Cambria" pitchFamily="18" charset="0"/>
                <a:ea typeface="+mj-ea"/>
                <a:cs typeface="+mj-cs"/>
              </a:rPr>
              <a:t>компанийн </a:t>
            </a:r>
            <a:r>
              <a:rPr lang="mn-MN" sz="1700" dirty="0">
                <a:solidFill>
                  <a:schemeClr val="tx2"/>
                </a:solidFill>
                <a:latin typeface="Cambria" pitchFamily="18" charset="0"/>
                <a:ea typeface="+mj-ea"/>
                <a:cs typeface="+mj-cs"/>
              </a:rPr>
              <a:t>лабораториуд нь үндсэн дөрвөн чиглэлийн 14 салбарт чанарын өндөр түвшиний үйлчилгээ үзүүлдэг: </a:t>
            </a:r>
            <a:endParaRPr lang="en-US" sz="1700" dirty="0">
              <a:solidFill>
                <a:schemeClr val="tx2"/>
              </a:solidFill>
              <a:latin typeface="Cambria" pitchFamily="18" charset="0"/>
              <a:ea typeface="+mj-ea"/>
              <a:cs typeface="+mj-cs"/>
            </a:endParaRPr>
          </a:p>
          <a:p>
            <a:pPr algn="just">
              <a:lnSpc>
                <a:spcPct val="115000"/>
              </a:lnSpc>
              <a:spcAft>
                <a:spcPts val="0"/>
              </a:spcAft>
            </a:pPr>
            <a:r>
              <a:rPr lang="mn-MN" sz="1700" dirty="0" smtClean="0">
                <a:solidFill>
                  <a:schemeClr val="tx2"/>
                </a:solidFill>
                <a:latin typeface="Cambria" pitchFamily="18" charset="0"/>
                <a:ea typeface="+mj-ea"/>
                <a:cs typeface="+mj-cs"/>
              </a:rPr>
              <a:t>1. </a:t>
            </a:r>
            <a:r>
              <a:rPr lang="ru-RU" sz="1700" dirty="0" smtClean="0">
                <a:solidFill>
                  <a:schemeClr val="tx2"/>
                </a:solidFill>
                <a:latin typeface="Cambria" pitchFamily="18" charset="0"/>
                <a:ea typeface="+mj-ea"/>
                <a:cs typeface="+mj-cs"/>
              </a:rPr>
              <a:t>Эрдэс </a:t>
            </a:r>
            <a:r>
              <a:rPr lang="ru-RU" sz="1700" dirty="0">
                <a:solidFill>
                  <a:schemeClr val="tx2"/>
                </a:solidFill>
                <a:latin typeface="Cambria" pitchFamily="18" charset="0"/>
                <a:ea typeface="+mj-ea"/>
                <a:cs typeface="+mj-cs"/>
              </a:rPr>
              <a:t>(Геохими, Металлурги, Уул Уурхай болон </a:t>
            </a:r>
            <a:r>
              <a:rPr lang="mn-MN" sz="1700" dirty="0" smtClean="0">
                <a:solidFill>
                  <a:schemeClr val="tx2"/>
                </a:solidFill>
                <a:latin typeface="Cambria" pitchFamily="18" charset="0"/>
                <a:ea typeface="+mj-ea"/>
                <a:cs typeface="+mj-cs"/>
              </a:rPr>
              <a:t>Хөндлөнгийн Хяналт буюу Инспекшн</a:t>
            </a:r>
            <a:r>
              <a:rPr lang="ru-RU" sz="1700" dirty="0" smtClean="0">
                <a:solidFill>
                  <a:schemeClr val="tx2"/>
                </a:solidFill>
                <a:latin typeface="Cambria" pitchFamily="18" charset="0"/>
                <a:ea typeface="+mj-ea"/>
                <a:cs typeface="+mj-cs"/>
              </a:rPr>
              <a:t>), </a:t>
            </a:r>
            <a:endParaRPr lang="en-US" sz="1700" dirty="0">
              <a:solidFill>
                <a:schemeClr val="tx2"/>
              </a:solidFill>
              <a:latin typeface="Cambria" pitchFamily="18" charset="0"/>
              <a:ea typeface="+mj-ea"/>
              <a:cs typeface="+mj-cs"/>
            </a:endParaRPr>
          </a:p>
          <a:p>
            <a:pPr lvl="0">
              <a:lnSpc>
                <a:spcPct val="115000"/>
              </a:lnSpc>
              <a:spcAft>
                <a:spcPts val="425"/>
              </a:spcAft>
              <a:tabLst>
                <a:tab pos="180340" algn="l"/>
              </a:tabLst>
            </a:pPr>
            <a:r>
              <a:rPr lang="mn-MN" sz="1700" dirty="0" smtClean="0">
                <a:solidFill>
                  <a:schemeClr val="tx2"/>
                </a:solidFill>
                <a:latin typeface="Cambria" pitchFamily="18" charset="0"/>
                <a:ea typeface="+mj-ea"/>
                <a:cs typeface="+mj-cs"/>
              </a:rPr>
              <a:t>2. </a:t>
            </a:r>
            <a:r>
              <a:rPr lang="ru-RU" sz="1700" dirty="0" smtClean="0">
                <a:solidFill>
                  <a:schemeClr val="tx2"/>
                </a:solidFill>
                <a:latin typeface="Cambria" pitchFamily="18" charset="0"/>
                <a:ea typeface="+mj-ea"/>
                <a:cs typeface="+mj-cs"/>
              </a:rPr>
              <a:t>Эрчим </a:t>
            </a:r>
            <a:r>
              <a:rPr lang="ru-RU" sz="1700" dirty="0">
                <a:solidFill>
                  <a:schemeClr val="tx2"/>
                </a:solidFill>
                <a:latin typeface="Cambria" pitchFamily="18" charset="0"/>
                <a:ea typeface="+mj-ea"/>
                <a:cs typeface="+mj-cs"/>
              </a:rPr>
              <a:t>хүч (Нүүрс, Газрын тос болон Байгалийн хий),</a:t>
            </a:r>
            <a:endParaRPr lang="en-US" sz="1700" dirty="0">
              <a:solidFill>
                <a:schemeClr val="tx2"/>
              </a:solidFill>
              <a:latin typeface="Cambria" pitchFamily="18" charset="0"/>
              <a:ea typeface="+mj-ea"/>
              <a:cs typeface="+mj-cs"/>
            </a:endParaRPr>
          </a:p>
        </p:txBody>
      </p:sp>
      <p:sp>
        <p:nvSpPr>
          <p:cNvPr id="8" name="TextBox 7"/>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latin typeface="Cambria" panose="02040503050406030204" pitchFamily="18" charset="0"/>
              </a:rPr>
              <a:t>ALS CoreViewer</a:t>
            </a:r>
            <a:endParaRPr lang="en-US" dirty="0">
              <a:solidFill>
                <a:schemeClr val="bg1"/>
              </a:solidFill>
              <a:latin typeface="Cambria" panose="02040503050406030204" pitchFamily="18" charset="0"/>
            </a:endParaRPr>
          </a:p>
        </p:txBody>
      </p:sp>
    </p:spTree>
    <p:extLst>
      <p:ext uri="{BB962C8B-B14F-4D97-AF65-F5344CB8AC3E}">
        <p14:creationId xmlns:p14="http://schemas.microsoft.com/office/powerpoint/2010/main" val="412519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200" y="5662621"/>
            <a:ext cx="8891701" cy="615553"/>
          </a:xfrm>
          <a:prstGeom prst="rect">
            <a:avLst/>
          </a:prstGeom>
          <a:noFill/>
        </p:spPr>
        <p:txBody>
          <a:bodyPr wrap="square" rtlCol="0">
            <a:spAutoFit/>
          </a:bodyPr>
          <a:lstStyle/>
          <a:p>
            <a:pPr algn="just"/>
            <a:r>
              <a:rPr lang="mn-MN" sz="1700" b="1" dirty="0" smtClean="0">
                <a:latin typeface="Cambria" panose="02040503050406030204" pitchFamily="18" charset="0"/>
              </a:rPr>
              <a:t>Кернийн дээж тус бүрийн шинжилгээний үр дүнг компьютерийн хулганыг дарснаар харж болно. Үүнтэй зэрэгцэн дээжийн зураг хамт гарч ирнэ.</a:t>
            </a:r>
            <a:endParaRPr lang="en-US" sz="1700" b="1" dirty="0">
              <a:latin typeface="Cambria" panose="02040503050406030204" pitchFamily="18" charset="0"/>
            </a:endParaRPr>
          </a:p>
        </p:txBody>
      </p:sp>
      <p:sp>
        <p:nvSpPr>
          <p:cNvPr id="6" name="Slide Number Placeholder 5"/>
          <p:cNvSpPr>
            <a:spLocks noGrp="1"/>
          </p:cNvSpPr>
          <p:nvPr>
            <p:ph type="sldNum" sz="quarter" idx="12"/>
          </p:nvPr>
        </p:nvSpPr>
        <p:spPr/>
        <p:txBody>
          <a:bodyPr/>
          <a:lstStyle/>
          <a:p>
            <a:fld id="{CC350384-5605-4F4A-A8BB-5D0F9A8D0FD6}" type="slidenum">
              <a:rPr lang="en-AU" smtClean="0"/>
              <a:pPr/>
              <a:t>20</a:t>
            </a:fld>
            <a:endParaRPr lang="en-AU"/>
          </a:p>
        </p:txBody>
      </p:sp>
      <p:sp>
        <p:nvSpPr>
          <p:cNvPr id="10" name="TextBox 9"/>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latin typeface="Cambria" panose="02040503050406030204" pitchFamily="18" charset="0"/>
              </a:rPr>
              <a:t>ALS CoreViewer</a:t>
            </a:r>
            <a:endParaRPr lang="en-US" dirty="0">
              <a:solidFill>
                <a:schemeClr val="bg1"/>
              </a:solidFill>
              <a:latin typeface="Cambria" panose="02040503050406030204" pitchFamily="18"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17" t="2502" r="3992" b="2432"/>
          <a:stretch/>
        </p:blipFill>
        <p:spPr bwMode="auto">
          <a:xfrm>
            <a:off x="76200" y="1371600"/>
            <a:ext cx="8891701"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865162"/>
            <a:ext cx="8749875" cy="128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219200" y="838200"/>
            <a:ext cx="3810000" cy="646331"/>
          </a:xfrm>
          <a:prstGeom prst="rect">
            <a:avLst/>
          </a:prstGeom>
          <a:noFill/>
        </p:spPr>
        <p:txBody>
          <a:bodyPr wrap="square" rtlCol="0">
            <a:spAutoFit/>
          </a:bodyPr>
          <a:lstStyle/>
          <a:p>
            <a:pPr algn="ctr"/>
            <a:r>
              <a:rPr lang="mn-MN" b="1" dirty="0" smtClean="0">
                <a:solidFill>
                  <a:schemeClr val="accent2">
                    <a:lumMod val="75000"/>
                  </a:schemeClr>
                </a:solidFill>
                <a:latin typeface="Cambria" panose="02040503050406030204" pitchFamily="18" charset="0"/>
              </a:rPr>
              <a:t>Компьютерийн хулганы баруун хэсгийг дарж үр дүнг гаргана</a:t>
            </a:r>
            <a:endParaRPr lang="en-US" b="1" dirty="0">
              <a:solidFill>
                <a:schemeClr val="accent2">
                  <a:lumMod val="75000"/>
                </a:schemeClr>
              </a:solidFill>
              <a:latin typeface="Cambria" panose="02040503050406030204" pitchFamily="18" charset="0"/>
            </a:endParaRPr>
          </a:p>
        </p:txBody>
      </p:sp>
      <p:sp>
        <p:nvSpPr>
          <p:cNvPr id="13" name="Title 2"/>
          <p:cNvSpPr>
            <a:spLocks noGrp="1"/>
          </p:cNvSpPr>
          <p:nvPr>
            <p:ph type="title"/>
          </p:nvPr>
        </p:nvSpPr>
        <p:spPr>
          <a:xfrm>
            <a:off x="323528" y="332657"/>
            <a:ext cx="7438195" cy="432048"/>
          </a:xfrm>
        </p:spPr>
        <p:txBody>
          <a:bodyPr/>
          <a:lstStyle/>
          <a:p>
            <a:r>
              <a:rPr lang="en-US" sz="2400" dirty="0" err="1"/>
              <a:t>CoreViewer</a:t>
            </a:r>
            <a:r>
              <a:rPr lang="en-US" sz="2400" baseline="30000" dirty="0" err="1"/>
              <a:t>TM</a:t>
            </a:r>
            <a:r>
              <a:rPr lang="en-US" sz="2400" dirty="0"/>
              <a:t> </a:t>
            </a:r>
            <a:r>
              <a:rPr lang="mn-MN" sz="2400" dirty="0" smtClean="0"/>
              <a:t>дэх кернийн дээжийн хайрцагнууд</a:t>
            </a:r>
            <a:endParaRPr lang="en-US" sz="2400" dirty="0"/>
          </a:p>
        </p:txBody>
      </p:sp>
    </p:spTree>
    <p:extLst>
      <p:ext uri="{BB962C8B-B14F-4D97-AF65-F5344CB8AC3E}">
        <p14:creationId xmlns:p14="http://schemas.microsoft.com/office/powerpoint/2010/main" val="391744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CC350384-5605-4F4A-A8BB-5D0F9A8D0FD6}" type="slidenum">
              <a:rPr lang="en-AU" smtClean="0"/>
              <a:pPr/>
              <a:t>21</a:t>
            </a:fld>
            <a:endParaRPr lang="en-AU"/>
          </a:p>
        </p:txBody>
      </p:sp>
      <p:grpSp>
        <p:nvGrpSpPr>
          <p:cNvPr id="5" name="Group 4"/>
          <p:cNvGrpSpPr/>
          <p:nvPr/>
        </p:nvGrpSpPr>
        <p:grpSpPr>
          <a:xfrm>
            <a:off x="76200" y="1159816"/>
            <a:ext cx="8891701" cy="4707584"/>
            <a:chOff x="76200" y="931216"/>
            <a:chExt cx="8891701" cy="4707584"/>
          </a:xfrm>
        </p:grpSpPr>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17" t="2502" r="3992" b="2432"/>
            <a:stretch/>
          </p:blipFill>
          <p:spPr bwMode="auto">
            <a:xfrm>
              <a:off x="76200" y="1371600"/>
              <a:ext cx="8891701"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533399" y="931216"/>
              <a:ext cx="7693134" cy="1219199"/>
              <a:chOff x="-1066801" y="921691"/>
              <a:chExt cx="7693134" cy="1219199"/>
            </a:xfrm>
          </p:grpSpPr>
          <p:sp>
            <p:nvSpPr>
              <p:cNvPr id="13" name="Oval 12"/>
              <p:cNvSpPr/>
              <p:nvPr/>
            </p:nvSpPr>
            <p:spPr>
              <a:xfrm>
                <a:off x="-1066801" y="921691"/>
                <a:ext cx="1368533" cy="121919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77933" y="981075"/>
                <a:ext cx="6248400" cy="461665"/>
              </a:xfrm>
              <a:prstGeom prst="rect">
                <a:avLst/>
              </a:prstGeom>
              <a:noFill/>
            </p:spPr>
            <p:txBody>
              <a:bodyPr wrap="square" rtlCol="0">
                <a:spAutoFit/>
              </a:bodyPr>
              <a:lstStyle/>
              <a:p>
                <a:r>
                  <a:rPr lang="en-US" sz="2400" b="1" dirty="0" smtClean="0">
                    <a:solidFill>
                      <a:schemeClr val="accent2">
                        <a:lumMod val="75000"/>
                      </a:schemeClr>
                    </a:solidFill>
                  </a:rPr>
                  <a:t>Select graphical analysis to see data</a:t>
                </a:r>
                <a:endParaRPr lang="en-US" sz="2400" b="1" dirty="0">
                  <a:solidFill>
                    <a:schemeClr val="accent2">
                      <a:lumMod val="75000"/>
                    </a:schemeClr>
                  </a:solidFill>
                </a:endParaRPr>
              </a:p>
            </p:txBody>
          </p:sp>
        </p:grpSp>
      </p:grpSp>
      <p:sp>
        <p:nvSpPr>
          <p:cNvPr id="11" name="TextBox 10"/>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latin typeface="Cambria" panose="02040503050406030204" pitchFamily="18" charset="0"/>
              </a:rPr>
              <a:t>ALS CoreViewer</a:t>
            </a:r>
            <a:endParaRPr lang="en-US" dirty="0">
              <a:solidFill>
                <a:schemeClr val="bg1"/>
              </a:solidFill>
              <a:latin typeface="Cambria" panose="02040503050406030204" pitchFamily="18" charset="0"/>
            </a:endParaRPr>
          </a:p>
        </p:txBody>
      </p:sp>
      <p:grpSp>
        <p:nvGrpSpPr>
          <p:cNvPr id="4" name="Group 3"/>
          <p:cNvGrpSpPr/>
          <p:nvPr/>
        </p:nvGrpSpPr>
        <p:grpSpPr>
          <a:xfrm>
            <a:off x="109871" y="1066800"/>
            <a:ext cx="9034129" cy="4724400"/>
            <a:chOff x="374542" y="1752600"/>
            <a:chExt cx="8159858" cy="426720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542" y="1752600"/>
              <a:ext cx="8159858"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609600" y="5029200"/>
              <a:ext cx="609600" cy="53340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43000" y="4495800"/>
              <a:ext cx="3007007" cy="583783"/>
            </a:xfrm>
            <a:prstGeom prst="rect">
              <a:avLst/>
            </a:prstGeom>
            <a:noFill/>
          </p:spPr>
          <p:txBody>
            <a:bodyPr wrap="square" rtlCol="0">
              <a:spAutoFit/>
            </a:bodyPr>
            <a:lstStyle/>
            <a:p>
              <a:pPr algn="just"/>
              <a:r>
                <a:rPr lang="mn-MN" b="1" dirty="0" smtClean="0">
                  <a:solidFill>
                    <a:srgbClr val="FF0000"/>
                  </a:solidFill>
                  <a:latin typeface="Cambria" panose="02040503050406030204" pitchFamily="18" charset="0"/>
                </a:rPr>
                <a:t>Үндсэн зурагнуудыг агуулах мэдээлэлийн сан бүхий товч</a:t>
              </a:r>
              <a:endParaRPr lang="en-US" b="1" dirty="0">
                <a:solidFill>
                  <a:srgbClr val="FF0000"/>
                </a:solidFill>
                <a:latin typeface="Cambria" panose="02040503050406030204" pitchFamily="18" charset="0"/>
              </a:endParaRPr>
            </a:p>
          </p:txBody>
        </p:sp>
      </p:grpSp>
      <p:sp>
        <p:nvSpPr>
          <p:cNvPr id="6" name="Rectangle 5"/>
          <p:cNvSpPr/>
          <p:nvPr/>
        </p:nvSpPr>
        <p:spPr>
          <a:xfrm>
            <a:off x="4750650" y="5676900"/>
            <a:ext cx="2412150" cy="685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50650" y="5638800"/>
            <a:ext cx="2488350" cy="646331"/>
          </a:xfrm>
          <a:prstGeom prst="rect">
            <a:avLst/>
          </a:prstGeom>
          <a:noFill/>
        </p:spPr>
        <p:txBody>
          <a:bodyPr wrap="square" rtlCol="0">
            <a:spAutoFit/>
          </a:bodyPr>
          <a:lstStyle/>
          <a:p>
            <a:pPr algn="ctr"/>
            <a:r>
              <a:rPr lang="mn-MN" b="1" dirty="0" smtClean="0">
                <a:latin typeface="Cambria" panose="02040503050406030204" pitchFamily="18" charset="0"/>
              </a:rPr>
              <a:t>Дан зурвас дахь бүх кернийн дээжүүд</a:t>
            </a:r>
            <a:endParaRPr lang="en-US" b="1" dirty="0">
              <a:latin typeface="Cambria" panose="02040503050406030204" pitchFamily="18" charset="0"/>
            </a:endParaRPr>
          </a:p>
        </p:txBody>
      </p:sp>
      <p:cxnSp>
        <p:nvCxnSpPr>
          <p:cNvPr id="18" name="Elbow Connector 17"/>
          <p:cNvCxnSpPr/>
          <p:nvPr/>
        </p:nvCxnSpPr>
        <p:spPr>
          <a:xfrm rot="16200000" flipV="1">
            <a:off x="4169625" y="5435175"/>
            <a:ext cx="609600" cy="559650"/>
          </a:xfrm>
          <a:prstGeom prst="bentConnector3">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289850" y="2247900"/>
            <a:ext cx="2412150" cy="685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289850" y="2209800"/>
            <a:ext cx="2488350" cy="646331"/>
          </a:xfrm>
          <a:prstGeom prst="rect">
            <a:avLst/>
          </a:prstGeom>
          <a:noFill/>
        </p:spPr>
        <p:txBody>
          <a:bodyPr wrap="square" rtlCol="0">
            <a:spAutoFit/>
          </a:bodyPr>
          <a:lstStyle/>
          <a:p>
            <a:pPr algn="ctr"/>
            <a:r>
              <a:rPr lang="mn-MN" b="1" dirty="0" smtClean="0">
                <a:latin typeface="Cambria" panose="02040503050406030204" pitchFamily="18" charset="0"/>
              </a:rPr>
              <a:t>Томруулсан кернийн  зураг</a:t>
            </a:r>
            <a:endParaRPr lang="en-US" b="1" dirty="0">
              <a:latin typeface="Cambria" panose="02040503050406030204" pitchFamily="18" charset="0"/>
            </a:endParaRPr>
          </a:p>
        </p:txBody>
      </p:sp>
      <p:cxnSp>
        <p:nvCxnSpPr>
          <p:cNvPr id="24" name="Elbow Connector 23"/>
          <p:cNvCxnSpPr/>
          <p:nvPr/>
        </p:nvCxnSpPr>
        <p:spPr>
          <a:xfrm rot="16200000" flipV="1">
            <a:off x="3708825" y="2006175"/>
            <a:ext cx="609600" cy="559650"/>
          </a:xfrm>
          <a:prstGeom prst="bentConnector3">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1" name="Title 2"/>
          <p:cNvSpPr>
            <a:spLocks noGrp="1"/>
          </p:cNvSpPr>
          <p:nvPr>
            <p:ph type="title"/>
          </p:nvPr>
        </p:nvSpPr>
        <p:spPr>
          <a:xfrm>
            <a:off x="323528" y="332657"/>
            <a:ext cx="7438195" cy="432048"/>
          </a:xfrm>
        </p:spPr>
        <p:txBody>
          <a:bodyPr/>
          <a:lstStyle/>
          <a:p>
            <a:r>
              <a:rPr lang="en-US" dirty="0" err="1"/>
              <a:t>CoreViewer</a:t>
            </a:r>
            <a:r>
              <a:rPr lang="en-US" baseline="30000" dirty="0" err="1"/>
              <a:t>TM</a:t>
            </a:r>
            <a:r>
              <a:rPr lang="en-US" dirty="0"/>
              <a:t> </a:t>
            </a:r>
            <a:r>
              <a:rPr lang="mn-MN" dirty="0" smtClean="0"/>
              <a:t>график шинжилгээ</a:t>
            </a:r>
            <a:endParaRPr lang="en-US" dirty="0"/>
          </a:p>
        </p:txBody>
      </p:sp>
    </p:spTree>
    <p:extLst>
      <p:ext uri="{BB962C8B-B14F-4D97-AF65-F5344CB8AC3E}">
        <p14:creationId xmlns:p14="http://schemas.microsoft.com/office/powerpoint/2010/main" val="298114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586" t="2515" r="5036" b="2754"/>
          <a:stretch/>
        </p:blipFill>
        <p:spPr bwMode="auto">
          <a:xfrm>
            <a:off x="112357" y="1720016"/>
            <a:ext cx="8926868" cy="4321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6"/>
          <p:cNvSpPr>
            <a:spLocks noGrp="1"/>
          </p:cNvSpPr>
          <p:nvPr>
            <p:ph type="sldNum" sz="quarter" idx="12"/>
          </p:nvPr>
        </p:nvSpPr>
        <p:spPr/>
        <p:txBody>
          <a:bodyPr/>
          <a:lstStyle/>
          <a:p>
            <a:fld id="{CC350384-5605-4F4A-A8BB-5D0F9A8D0FD6}" type="slidenum">
              <a:rPr lang="en-AU" smtClean="0"/>
              <a:pPr/>
              <a:t>22</a:t>
            </a:fld>
            <a:endParaRPr lang="en-AU"/>
          </a:p>
        </p:txBody>
      </p:sp>
      <p:sp>
        <p:nvSpPr>
          <p:cNvPr id="9" name="TextBox 8"/>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latin typeface="Cambria" panose="02040503050406030204" pitchFamily="18" charset="0"/>
              </a:rPr>
              <a:t>ALS CoreViewer</a:t>
            </a:r>
            <a:endParaRPr lang="en-US" dirty="0">
              <a:solidFill>
                <a:schemeClr val="bg1"/>
              </a:solidFill>
              <a:latin typeface="Cambria" panose="02040503050406030204" pitchFamily="18" charset="0"/>
            </a:endParaRPr>
          </a:p>
        </p:txBody>
      </p:sp>
      <p:sp>
        <p:nvSpPr>
          <p:cNvPr id="2" name="Rounded Rectangle 1"/>
          <p:cNvSpPr/>
          <p:nvPr/>
        </p:nvSpPr>
        <p:spPr>
          <a:xfrm>
            <a:off x="266700" y="3276600"/>
            <a:ext cx="1333500" cy="20955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865" t="3148" r="4679" b="2726"/>
          <a:stretch/>
        </p:blipFill>
        <p:spPr bwMode="auto">
          <a:xfrm>
            <a:off x="137020" y="1756737"/>
            <a:ext cx="8940304"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85800" y="914400"/>
            <a:ext cx="6248400" cy="830997"/>
          </a:xfrm>
          <a:prstGeom prst="rect">
            <a:avLst/>
          </a:prstGeom>
          <a:noFill/>
        </p:spPr>
        <p:txBody>
          <a:bodyPr wrap="square" rtlCol="0">
            <a:spAutoFit/>
          </a:bodyPr>
          <a:lstStyle/>
          <a:p>
            <a:r>
              <a:rPr lang="mn-MN" sz="2400" b="1" dirty="0" smtClean="0">
                <a:solidFill>
                  <a:schemeClr val="accent2">
                    <a:lumMod val="75000"/>
                  </a:schemeClr>
                </a:solidFill>
                <a:latin typeface="Cambria" panose="02040503050406030204" pitchFamily="18" charset="0"/>
              </a:rPr>
              <a:t>Тохирох элементийн үр дүнг дорх жагсаалтаас сонгоно</a:t>
            </a:r>
            <a:endParaRPr lang="en-US" sz="2400" b="1" dirty="0">
              <a:solidFill>
                <a:schemeClr val="accent2">
                  <a:lumMod val="75000"/>
                </a:schemeClr>
              </a:solidFill>
              <a:latin typeface="Cambria" panose="02040503050406030204" pitchFamily="18" charset="0"/>
            </a:endParaRPr>
          </a:p>
        </p:txBody>
      </p:sp>
      <p:cxnSp>
        <p:nvCxnSpPr>
          <p:cNvPr id="16" name="Elbow Connector 15"/>
          <p:cNvCxnSpPr/>
          <p:nvPr/>
        </p:nvCxnSpPr>
        <p:spPr>
          <a:xfrm rot="10800000" flipV="1">
            <a:off x="127496" y="1297633"/>
            <a:ext cx="558305" cy="2020402"/>
          </a:xfrm>
          <a:prstGeom prst="bentConnector2">
            <a:avLst/>
          </a:prstGeom>
          <a:ln w="38100">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266700" y="5334000"/>
            <a:ext cx="1333500" cy="20955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4106" t="3033" r="4805" b="3082"/>
          <a:stretch/>
        </p:blipFill>
        <p:spPr bwMode="auto">
          <a:xfrm>
            <a:off x="28575" y="1716752"/>
            <a:ext cx="9039225" cy="4303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2"/>
          <p:cNvSpPr>
            <a:spLocks noGrp="1"/>
          </p:cNvSpPr>
          <p:nvPr>
            <p:ph type="title"/>
          </p:nvPr>
        </p:nvSpPr>
        <p:spPr>
          <a:xfrm>
            <a:off x="323528" y="332657"/>
            <a:ext cx="7438195" cy="432048"/>
          </a:xfrm>
        </p:spPr>
        <p:txBody>
          <a:bodyPr/>
          <a:lstStyle/>
          <a:p>
            <a:r>
              <a:rPr lang="en-US" dirty="0" err="1"/>
              <a:t>CoreViewer</a:t>
            </a:r>
            <a:r>
              <a:rPr lang="en-US" baseline="30000" dirty="0" err="1"/>
              <a:t>TM</a:t>
            </a:r>
            <a:r>
              <a:rPr lang="en-US" dirty="0"/>
              <a:t> </a:t>
            </a:r>
            <a:r>
              <a:rPr lang="mn-MN" dirty="0" smtClean="0"/>
              <a:t>график шинжилгээ</a:t>
            </a:r>
            <a:endParaRPr lang="en-US" dirty="0"/>
          </a:p>
        </p:txBody>
      </p:sp>
    </p:spTree>
    <p:extLst>
      <p:ext uri="{BB962C8B-B14F-4D97-AF65-F5344CB8AC3E}">
        <p14:creationId xmlns:p14="http://schemas.microsoft.com/office/powerpoint/2010/main" val="426259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8.33333E-6 4.44444E-6 L 0.4573 0.09444 " pathEditMode="relative" ptsTypes="AA">
                                      <p:cBhvr>
                                        <p:cTn id="9" dur="3000" fill="hold"/>
                                        <p:tgtEl>
                                          <p:spTgt spid="2"/>
                                        </p:tgtEl>
                                        <p:attrNameLst>
                                          <p:attrName>ppt_x</p:attrName>
                                          <p:attrName>ppt_y</p:attrName>
                                        </p:attrNameLst>
                                      </p:cBhvr>
                                    </p:animMotion>
                                  </p:childTnLst>
                                  <p:subTnLst>
                                    <p:set>
                                      <p:cBhvr override="childStyle">
                                        <p:cTn dur="1" fill="hold" display="0" masterRel="sameClick" afterEffect="1">
                                          <p:stCondLst>
                                            <p:cond evt="end" delay="0">
                                              <p:tn val="8"/>
                                            </p:cond>
                                          </p:stCondLst>
                                        </p:cTn>
                                        <p:tgtEl>
                                          <p:spTgt spid="2"/>
                                        </p:tgtEl>
                                        <p:attrNameLst>
                                          <p:attrName>style.visibility</p:attrName>
                                        </p:attrNameLst>
                                      </p:cBhvr>
                                      <p:to>
                                        <p:strVal val="hidden"/>
                                      </p:to>
                                    </p:set>
                                  </p:subTnLst>
                                </p:cTn>
                              </p:par>
                            </p:childTnLst>
                          </p:cTn>
                        </p:par>
                        <p:par>
                          <p:cTn id="10" fill="hold">
                            <p:stCondLst>
                              <p:cond delay="3000"/>
                            </p:stCondLst>
                            <p:childTnLst>
                              <p:par>
                                <p:cTn id="11" presetID="1" presetClass="entr" presetSubtype="0" fill="hold" nodeType="after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par>
                          <p:cTn id="17" fill="hold">
                            <p:stCondLst>
                              <p:cond delay="0"/>
                            </p:stCondLst>
                            <p:childTnLst>
                              <p:par>
                                <p:cTn id="18" presetID="0" presetClass="path" presetSubtype="0" accel="50000" decel="50000" fill="hold" grpId="1" nodeType="afterEffect">
                                  <p:stCondLst>
                                    <p:cond delay="0"/>
                                  </p:stCondLst>
                                  <p:childTnLst>
                                    <p:animMotion origin="layout" path="M -3.33333E-6 4.44444E-6 L 0.43959 -0.07084 " pathEditMode="relative" rAng="0" ptsTypes="AA">
                                      <p:cBhvr>
                                        <p:cTn id="19" dur="3000" fill="hold"/>
                                        <p:tgtEl>
                                          <p:spTgt spid="28"/>
                                        </p:tgtEl>
                                        <p:attrNameLst>
                                          <p:attrName>ppt_x</p:attrName>
                                          <p:attrName>ppt_y</p:attrName>
                                        </p:attrNameLst>
                                      </p:cBhvr>
                                      <p:rCtr x="21979" y="-3542"/>
                                    </p:animMotion>
                                  </p:childTnLst>
                                  <p:subTnLst>
                                    <p:set>
                                      <p:cBhvr override="childStyle">
                                        <p:cTn dur="1" fill="hold" display="0" masterRel="sameClick" afterEffect="1">
                                          <p:stCondLst>
                                            <p:cond evt="end" delay="0">
                                              <p:tn val="18"/>
                                            </p:cond>
                                          </p:stCondLst>
                                        </p:cTn>
                                        <p:tgtEl>
                                          <p:spTgt spid="28"/>
                                        </p:tgtEl>
                                        <p:attrNameLst>
                                          <p:attrName>style.visibility</p:attrName>
                                        </p:attrNameLst>
                                      </p:cBhvr>
                                      <p:to>
                                        <p:strVal val="hidden"/>
                                      </p:to>
                                    </p:set>
                                  </p:subTnLst>
                                </p:cTn>
                              </p:par>
                            </p:childTnLst>
                          </p:cTn>
                        </p:par>
                        <p:par>
                          <p:cTn id="20" fill="hold">
                            <p:stCondLst>
                              <p:cond delay="3000"/>
                            </p:stCondLst>
                            <p:childTnLst>
                              <p:par>
                                <p:cTn id="21" presetID="1" presetClass="entr" presetSubtype="0" fill="hold" nodeType="afterEffect">
                                  <p:stCondLst>
                                    <p:cond delay="0"/>
                                  </p:stCondLst>
                                  <p:childTnLst>
                                    <p:set>
                                      <p:cBhvr>
                                        <p:cTn id="22"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8" grpId="0" animBg="1"/>
      <p:bldP spid="2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CC350384-5605-4F4A-A8BB-5D0F9A8D0FD6}" type="slidenum">
              <a:rPr lang="en-AU" smtClean="0"/>
              <a:pPr/>
              <a:t>23</a:t>
            </a:fld>
            <a:endParaRPr lang="en-AU"/>
          </a:p>
        </p:txBody>
      </p:sp>
      <p:sp>
        <p:nvSpPr>
          <p:cNvPr id="9" name="TextBox 8"/>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latin typeface="Cambria" panose="02040503050406030204" pitchFamily="18" charset="0"/>
              </a:rPr>
              <a:t>ALS CoreViewer</a:t>
            </a:r>
            <a:endParaRPr lang="en-US" dirty="0">
              <a:solidFill>
                <a:schemeClr val="bg1"/>
              </a:solidFill>
              <a:latin typeface="Cambria" panose="02040503050406030204" pitchFamily="18" charset="0"/>
            </a:endParaRP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583" t="3157" r="4583" b="2569"/>
          <a:stretch/>
        </p:blipFill>
        <p:spPr bwMode="auto">
          <a:xfrm>
            <a:off x="152400" y="1676400"/>
            <a:ext cx="8742947"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38200" y="914400"/>
            <a:ext cx="7696200" cy="830997"/>
          </a:xfrm>
          <a:prstGeom prst="rect">
            <a:avLst/>
          </a:prstGeom>
          <a:noFill/>
        </p:spPr>
        <p:txBody>
          <a:bodyPr wrap="square" rtlCol="0">
            <a:spAutoFit/>
          </a:bodyPr>
          <a:lstStyle/>
          <a:p>
            <a:pPr algn="ctr"/>
            <a:r>
              <a:rPr lang="mn-MN" sz="2400" b="1" dirty="0" smtClean="0">
                <a:solidFill>
                  <a:schemeClr val="accent2">
                    <a:lumMod val="75000"/>
                  </a:schemeClr>
                </a:solidFill>
                <a:latin typeface="Cambria" panose="02040503050406030204" pitchFamily="18" charset="0"/>
              </a:rPr>
              <a:t>Тохирох элементийг сонгосноор харгалзах дээжийн хэсгийн гүн гарч ирнэ</a:t>
            </a:r>
            <a:endParaRPr lang="en-US" sz="2400" b="1" dirty="0">
              <a:solidFill>
                <a:schemeClr val="accent2">
                  <a:lumMod val="75000"/>
                </a:schemeClr>
              </a:solidFill>
              <a:latin typeface="Cambria" panose="02040503050406030204" pitchFamily="18" charset="0"/>
            </a:endParaRPr>
          </a:p>
        </p:txBody>
      </p:sp>
      <p:grpSp>
        <p:nvGrpSpPr>
          <p:cNvPr id="2" name="Group 1"/>
          <p:cNvGrpSpPr/>
          <p:nvPr/>
        </p:nvGrpSpPr>
        <p:grpSpPr>
          <a:xfrm>
            <a:off x="76200" y="1981200"/>
            <a:ext cx="8904514" cy="2647950"/>
            <a:chOff x="76200" y="1981200"/>
            <a:chExt cx="8904514" cy="2647950"/>
          </a:xfrm>
        </p:grpSpPr>
        <p:sp>
          <p:nvSpPr>
            <p:cNvPr id="10" name="Rounded Rectangle 9"/>
            <p:cNvSpPr/>
            <p:nvPr/>
          </p:nvSpPr>
          <p:spPr>
            <a:xfrm>
              <a:off x="2971800" y="4038600"/>
              <a:ext cx="674914" cy="5905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8305800" y="1981200"/>
              <a:ext cx="674914" cy="5905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6200" y="1981200"/>
              <a:ext cx="674914" cy="5905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2"/>
          <p:cNvSpPr>
            <a:spLocks noGrp="1"/>
          </p:cNvSpPr>
          <p:nvPr>
            <p:ph type="title"/>
          </p:nvPr>
        </p:nvSpPr>
        <p:spPr>
          <a:xfrm>
            <a:off x="323528" y="332657"/>
            <a:ext cx="7438195" cy="432048"/>
          </a:xfrm>
        </p:spPr>
        <p:txBody>
          <a:bodyPr/>
          <a:lstStyle/>
          <a:p>
            <a:r>
              <a:rPr lang="en-US" dirty="0" err="1"/>
              <a:t>CoreViewer</a:t>
            </a:r>
            <a:r>
              <a:rPr lang="en-US" baseline="30000" dirty="0" err="1"/>
              <a:t>TM</a:t>
            </a:r>
            <a:r>
              <a:rPr lang="en-US" dirty="0"/>
              <a:t> </a:t>
            </a:r>
            <a:r>
              <a:rPr lang="mn-MN" dirty="0" smtClean="0"/>
              <a:t>график шинжилгээ</a:t>
            </a:r>
            <a:endParaRPr lang="en-US" dirty="0"/>
          </a:p>
        </p:txBody>
      </p:sp>
    </p:spTree>
    <p:extLst>
      <p:ext uri="{BB962C8B-B14F-4D97-AF65-F5344CB8AC3E}">
        <p14:creationId xmlns:p14="http://schemas.microsoft.com/office/powerpoint/2010/main" val="313978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3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46" t="2141" r="4691" b="2570"/>
          <a:stretch/>
        </p:blipFill>
        <p:spPr bwMode="auto">
          <a:xfrm>
            <a:off x="155121" y="1814509"/>
            <a:ext cx="8849511" cy="4291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565" t="3059" r="4348" b="2568"/>
          <a:stretch/>
        </p:blipFill>
        <p:spPr bwMode="auto">
          <a:xfrm>
            <a:off x="166007" y="1814510"/>
            <a:ext cx="8859036" cy="4239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6"/>
          <p:cNvSpPr>
            <a:spLocks noGrp="1"/>
          </p:cNvSpPr>
          <p:nvPr>
            <p:ph type="sldNum" sz="quarter" idx="12"/>
          </p:nvPr>
        </p:nvSpPr>
        <p:spPr/>
        <p:txBody>
          <a:bodyPr/>
          <a:lstStyle/>
          <a:p>
            <a:fld id="{CC350384-5605-4F4A-A8BB-5D0F9A8D0FD6}" type="slidenum">
              <a:rPr lang="en-AU" smtClean="0"/>
              <a:pPr/>
              <a:t>24</a:t>
            </a:fld>
            <a:endParaRPr lang="en-AU"/>
          </a:p>
        </p:txBody>
      </p:sp>
      <p:sp>
        <p:nvSpPr>
          <p:cNvPr id="9" name="TextBox 8"/>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latin typeface="Cambria" panose="02040503050406030204" pitchFamily="18" charset="0"/>
              </a:rPr>
              <a:t>ALS CoreViewer</a:t>
            </a:r>
            <a:endParaRPr lang="en-US" dirty="0">
              <a:solidFill>
                <a:schemeClr val="bg1"/>
              </a:solidFill>
              <a:latin typeface="Cambria" panose="02040503050406030204" pitchFamily="18" charset="0"/>
            </a:endParaRPr>
          </a:p>
        </p:txBody>
      </p:sp>
      <p:sp>
        <p:nvSpPr>
          <p:cNvPr id="8" name="TextBox 7"/>
          <p:cNvSpPr txBox="1"/>
          <p:nvPr/>
        </p:nvSpPr>
        <p:spPr>
          <a:xfrm>
            <a:off x="204684" y="1066800"/>
            <a:ext cx="9015516" cy="830997"/>
          </a:xfrm>
          <a:prstGeom prst="rect">
            <a:avLst/>
          </a:prstGeom>
          <a:noFill/>
        </p:spPr>
        <p:txBody>
          <a:bodyPr wrap="square" rtlCol="0">
            <a:spAutoFit/>
          </a:bodyPr>
          <a:lstStyle/>
          <a:p>
            <a:pPr algn="ctr"/>
            <a:r>
              <a:rPr lang="mn-MN" sz="2400" b="1" dirty="0" smtClean="0">
                <a:solidFill>
                  <a:schemeClr val="accent2">
                    <a:lumMod val="75000"/>
                  </a:schemeClr>
                </a:solidFill>
                <a:latin typeface="Cambria" panose="02040503050406030204" pitchFamily="18" charset="0"/>
              </a:rPr>
              <a:t>Аль нэг кернийн зурган дээр дарснаар түүнд тохирох цооногийн хэмжээ гарч ирнэ</a:t>
            </a:r>
            <a:endParaRPr lang="en-US" sz="2400" b="1" dirty="0">
              <a:solidFill>
                <a:schemeClr val="accent2">
                  <a:lumMod val="75000"/>
                </a:schemeClr>
              </a:solidFill>
              <a:latin typeface="Cambria" panose="02040503050406030204" pitchFamily="18" charset="0"/>
            </a:endParaRPr>
          </a:p>
        </p:txBody>
      </p:sp>
      <p:sp>
        <p:nvSpPr>
          <p:cNvPr id="12" name="Rounded Rectangle 11"/>
          <p:cNvSpPr/>
          <p:nvPr/>
        </p:nvSpPr>
        <p:spPr>
          <a:xfrm>
            <a:off x="3048000" y="5562600"/>
            <a:ext cx="674914" cy="5905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233057" y="5667375"/>
            <a:ext cx="100693" cy="185737"/>
          </a:xfrm>
          <a:prstGeom prst="rect">
            <a:avLst/>
          </a:prstGeom>
          <a:solidFill>
            <a:schemeClr val="bg1">
              <a:lumMod val="8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p:cNvSpPr>
            <a:spLocks noGrp="1"/>
          </p:cNvSpPr>
          <p:nvPr>
            <p:ph type="title"/>
          </p:nvPr>
        </p:nvSpPr>
        <p:spPr>
          <a:xfrm>
            <a:off x="323528" y="332657"/>
            <a:ext cx="7438195" cy="432048"/>
          </a:xfrm>
        </p:spPr>
        <p:txBody>
          <a:bodyPr/>
          <a:lstStyle/>
          <a:p>
            <a:r>
              <a:rPr lang="en-US" dirty="0" err="1"/>
              <a:t>CoreViewer</a:t>
            </a:r>
            <a:r>
              <a:rPr lang="en-US" baseline="30000" dirty="0" err="1"/>
              <a:t>TM</a:t>
            </a:r>
            <a:r>
              <a:rPr lang="en-US" dirty="0"/>
              <a:t> </a:t>
            </a:r>
            <a:r>
              <a:rPr lang="mn-MN" dirty="0" smtClean="0"/>
              <a:t>график шинжилгээ</a:t>
            </a:r>
            <a:endParaRPr lang="en-US" dirty="0"/>
          </a:p>
        </p:txBody>
      </p:sp>
    </p:spTree>
    <p:extLst>
      <p:ext uri="{BB962C8B-B14F-4D97-AF65-F5344CB8AC3E}">
        <p14:creationId xmlns:p14="http://schemas.microsoft.com/office/powerpoint/2010/main" val="86823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3500"/>
                            </p:stCondLst>
                            <p:childTnLst>
                              <p:par>
                                <p:cTn id="9" presetID="0" presetClass="path" presetSubtype="0" accel="50000" decel="50000" fill="hold" grpId="0" nodeType="afterEffect">
                                  <p:stCondLst>
                                    <p:cond delay="0"/>
                                  </p:stCondLst>
                                  <p:childTnLst>
                                    <p:animMotion origin="layout" path="M -8.33333E-7 2.22222E-6 L -0.24167 0.00023 " pathEditMode="relative" ptsTypes="AA">
                                      <p:cBhvr>
                                        <p:cTn id="10" dur="2000" fill="hold"/>
                                        <p:tgtEl>
                                          <p:spTgt spid="4"/>
                                        </p:tgtEl>
                                        <p:attrNameLst>
                                          <p:attrName>ppt_x</p:attrName>
                                          <p:attrName>ppt_y</p:attrName>
                                        </p:attrNameLst>
                                      </p:cBhvr>
                                    </p:animMotion>
                                  </p:childTnLst>
                                </p:cTn>
                              </p:par>
                            </p:childTnLst>
                          </p:cTn>
                        </p:par>
                        <p:par>
                          <p:cTn id="11" fill="hold">
                            <p:stCondLst>
                              <p:cond delay="5500"/>
                            </p:stCondLst>
                            <p:childTnLst>
                              <p:par>
                                <p:cTn id="12" presetID="1" presetClass="entr" presetSubtype="0" fill="hold" nodeType="afterEffect">
                                  <p:stCondLst>
                                    <p:cond delay="0"/>
                                  </p:stCondLst>
                                  <p:childTnLst>
                                    <p:set>
                                      <p:cBhvr>
                                        <p:cTn id="13"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CC350384-5605-4F4A-A8BB-5D0F9A8D0FD6}" type="slidenum">
              <a:rPr lang="en-AU" smtClean="0"/>
              <a:pPr/>
              <a:t>25</a:t>
            </a:fld>
            <a:endParaRPr lang="en-AU"/>
          </a:p>
        </p:txBody>
      </p:sp>
      <p:sp>
        <p:nvSpPr>
          <p:cNvPr id="9" name="TextBox 8"/>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latin typeface="Cambria" panose="02040503050406030204" pitchFamily="18" charset="0"/>
              </a:rPr>
              <a:t>ALS CoreViewer</a:t>
            </a:r>
            <a:endParaRPr lang="en-US" dirty="0">
              <a:solidFill>
                <a:schemeClr val="bg1"/>
              </a:solidFill>
              <a:latin typeface="Cambria" panose="02040503050406030204" pitchFamily="18" charset="0"/>
            </a:endParaRP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77" r="4162"/>
          <a:stretch/>
        </p:blipFill>
        <p:spPr bwMode="auto">
          <a:xfrm>
            <a:off x="228599" y="1203354"/>
            <a:ext cx="8715378" cy="4587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578" r="4361"/>
          <a:stretch/>
        </p:blipFill>
        <p:spPr bwMode="auto">
          <a:xfrm>
            <a:off x="228599" y="1203353"/>
            <a:ext cx="8715377" cy="4587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4578" r="4361"/>
          <a:stretch/>
        </p:blipFill>
        <p:spPr bwMode="auto">
          <a:xfrm>
            <a:off x="228599" y="1203354"/>
            <a:ext cx="8715377" cy="4587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4578" r="4361"/>
          <a:stretch/>
        </p:blipFill>
        <p:spPr bwMode="auto">
          <a:xfrm>
            <a:off x="228599" y="1212879"/>
            <a:ext cx="8715377" cy="4587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4478" r="4460"/>
          <a:stretch/>
        </p:blipFill>
        <p:spPr bwMode="auto">
          <a:xfrm>
            <a:off x="228600" y="1212879"/>
            <a:ext cx="8715376" cy="4587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4478" r="4460"/>
          <a:stretch/>
        </p:blipFill>
        <p:spPr bwMode="auto">
          <a:xfrm>
            <a:off x="228600" y="1203352"/>
            <a:ext cx="8715376" cy="4587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2"/>
          <p:cNvSpPr>
            <a:spLocks noGrp="1"/>
          </p:cNvSpPr>
          <p:nvPr>
            <p:ph type="title"/>
          </p:nvPr>
        </p:nvSpPr>
        <p:spPr>
          <a:xfrm>
            <a:off x="323528" y="332657"/>
            <a:ext cx="7438195" cy="432048"/>
          </a:xfrm>
        </p:spPr>
        <p:txBody>
          <a:bodyPr/>
          <a:lstStyle/>
          <a:p>
            <a:r>
              <a:rPr lang="en-US" dirty="0" err="1"/>
              <a:t>CoreViewer</a:t>
            </a:r>
            <a:r>
              <a:rPr lang="en-US" baseline="30000" dirty="0" err="1"/>
              <a:t>TM</a:t>
            </a:r>
            <a:r>
              <a:rPr lang="en-US" dirty="0"/>
              <a:t> </a:t>
            </a:r>
            <a:r>
              <a:rPr lang="mn-MN" dirty="0" smtClean="0"/>
              <a:t>график шинжилгээ</a:t>
            </a:r>
            <a:endParaRPr lang="en-US" dirty="0"/>
          </a:p>
        </p:txBody>
      </p:sp>
    </p:spTree>
    <p:extLst>
      <p:ext uri="{BB962C8B-B14F-4D97-AF65-F5344CB8AC3E}">
        <p14:creationId xmlns:p14="http://schemas.microsoft.com/office/powerpoint/2010/main" val="19858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nodeType="afterEffect">
                                  <p:stCondLst>
                                    <p:cond delay="50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nodeType="afterEffect">
                                  <p:stCondLst>
                                    <p:cond delay="50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C350384-5605-4F4A-A8BB-5D0F9A8D0FD6}" type="slidenum">
              <a:rPr lang="en-AU" smtClean="0"/>
              <a:pPr/>
              <a:t>26</a:t>
            </a:fld>
            <a:endParaRPr lang="en-AU"/>
          </a:p>
        </p:txBody>
      </p:sp>
      <p:sp>
        <p:nvSpPr>
          <p:cNvPr id="5" name="Title 2"/>
          <p:cNvSpPr>
            <a:spLocks noGrp="1"/>
          </p:cNvSpPr>
          <p:nvPr>
            <p:ph type="title"/>
          </p:nvPr>
        </p:nvSpPr>
        <p:spPr>
          <a:xfrm>
            <a:off x="323528" y="332657"/>
            <a:ext cx="7438195" cy="432048"/>
          </a:xfrm>
        </p:spPr>
        <p:txBody>
          <a:bodyPr/>
          <a:lstStyle/>
          <a:p>
            <a:r>
              <a:rPr lang="en-US" dirty="0" err="1"/>
              <a:t>CoreViewer</a:t>
            </a:r>
            <a:r>
              <a:rPr lang="en-US" baseline="30000" dirty="0" err="1"/>
              <a:t>TM</a:t>
            </a:r>
            <a:r>
              <a:rPr lang="en-US" dirty="0"/>
              <a:t> </a:t>
            </a:r>
            <a:r>
              <a:rPr lang="mn-MN" dirty="0" smtClean="0"/>
              <a:t>график шинжилгээ</a:t>
            </a:r>
            <a:endParaRPr lang="en-US" dirty="0"/>
          </a:p>
        </p:txBody>
      </p:sp>
      <p:pic>
        <p:nvPicPr>
          <p:cNvPr id="13" name="Picture 12"/>
          <p:cNvPicPr>
            <a:picLocks noChangeAspect="1"/>
          </p:cNvPicPr>
          <p:nvPr/>
        </p:nvPicPr>
        <p:blipFill>
          <a:blip r:embed="rId2"/>
          <a:stretch>
            <a:fillRect/>
          </a:stretch>
        </p:blipFill>
        <p:spPr>
          <a:xfrm>
            <a:off x="152400" y="914399"/>
            <a:ext cx="8839200" cy="5191178"/>
          </a:xfrm>
          <a:prstGeom prst="rect">
            <a:avLst/>
          </a:prstGeom>
        </p:spPr>
      </p:pic>
      <p:grpSp>
        <p:nvGrpSpPr>
          <p:cNvPr id="14" name="Group 13"/>
          <p:cNvGrpSpPr/>
          <p:nvPr/>
        </p:nvGrpSpPr>
        <p:grpSpPr>
          <a:xfrm>
            <a:off x="0" y="1316760"/>
            <a:ext cx="6324600" cy="673518"/>
            <a:chOff x="3657600" y="914400"/>
            <a:chExt cx="5077496" cy="838200"/>
          </a:xfrm>
        </p:grpSpPr>
        <p:sp>
          <p:nvSpPr>
            <p:cNvPr id="15" name="Oval 14"/>
            <p:cNvSpPr/>
            <p:nvPr/>
          </p:nvSpPr>
          <p:spPr>
            <a:xfrm>
              <a:off x="3657600" y="914400"/>
              <a:ext cx="1219200" cy="83820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800600" y="995142"/>
              <a:ext cx="3934496" cy="461664"/>
            </a:xfrm>
            <a:prstGeom prst="rect">
              <a:avLst/>
            </a:prstGeom>
            <a:noFill/>
          </p:spPr>
          <p:txBody>
            <a:bodyPr wrap="square" rtlCol="0">
              <a:spAutoFit/>
            </a:bodyPr>
            <a:lstStyle/>
            <a:p>
              <a:r>
                <a:rPr lang="mn-MN" sz="2400" b="1" dirty="0" smtClean="0">
                  <a:solidFill>
                    <a:schemeClr val="accent2">
                      <a:lumMod val="75000"/>
                    </a:schemeClr>
                  </a:solidFill>
                </a:rPr>
                <a:t>Холбогдох эрдсийн төрөл </a:t>
              </a:r>
              <a:endParaRPr lang="en-US" sz="2400" b="1" dirty="0">
                <a:solidFill>
                  <a:schemeClr val="accent2">
                    <a:lumMod val="75000"/>
                  </a:schemeClr>
                </a:solidFill>
              </a:endParaRPr>
            </a:p>
          </p:txBody>
        </p:sp>
      </p:grpSp>
      <p:cxnSp>
        <p:nvCxnSpPr>
          <p:cNvPr id="18" name="Straight Arrow Connector 17"/>
          <p:cNvCxnSpPr/>
          <p:nvPr/>
        </p:nvCxnSpPr>
        <p:spPr>
          <a:xfrm flipH="1">
            <a:off x="4953000" y="1295400"/>
            <a:ext cx="2286000" cy="3581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9968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1371600"/>
            <a:ext cx="8765471" cy="4495800"/>
          </a:xfrm>
          <a:prstGeom prst="rect">
            <a:avLst/>
          </a:prstGeom>
          <a:noFill/>
          <a:ln>
            <a:noFill/>
          </a:ln>
          <a:effectLst>
            <a:reflection blurRad="6350" stA="50000" endA="300" endPos="5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err="1"/>
              <a:t>CoreViewer</a:t>
            </a:r>
            <a:r>
              <a:rPr lang="en-US" baseline="30000" dirty="0" err="1"/>
              <a:t>TM</a:t>
            </a:r>
            <a:r>
              <a:rPr lang="en-US" dirty="0"/>
              <a:t> </a:t>
            </a:r>
            <a:r>
              <a:rPr lang="mn-MN" dirty="0" smtClean="0"/>
              <a:t>график шинжилгээ</a:t>
            </a:r>
            <a:endParaRPr lang="en-US" dirty="0"/>
          </a:p>
        </p:txBody>
      </p:sp>
      <p:sp>
        <p:nvSpPr>
          <p:cNvPr id="7" name="Slide Number Placeholder 6"/>
          <p:cNvSpPr>
            <a:spLocks noGrp="1"/>
          </p:cNvSpPr>
          <p:nvPr>
            <p:ph type="sldNum" sz="quarter" idx="12"/>
          </p:nvPr>
        </p:nvSpPr>
        <p:spPr/>
        <p:txBody>
          <a:bodyPr/>
          <a:lstStyle/>
          <a:p>
            <a:fld id="{CC350384-5605-4F4A-A8BB-5D0F9A8D0FD6}" type="slidenum">
              <a:rPr lang="en-AU" smtClean="0"/>
              <a:pPr/>
              <a:t>27</a:t>
            </a:fld>
            <a:endParaRPr lang="en-AU"/>
          </a:p>
        </p:txBody>
      </p:sp>
      <p:sp>
        <p:nvSpPr>
          <p:cNvPr id="9" name="TextBox 8"/>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latin typeface="Cambria" panose="02040503050406030204" pitchFamily="18" charset="0"/>
              </a:rPr>
              <a:t>ALS CoreViewer</a:t>
            </a:r>
            <a:endParaRPr lang="en-US" dirty="0">
              <a:solidFill>
                <a:schemeClr val="bg1"/>
              </a:solidFill>
              <a:latin typeface="Cambria" panose="02040503050406030204" pitchFamily="18" charset="0"/>
            </a:endParaRPr>
          </a:p>
        </p:txBody>
      </p:sp>
    </p:spTree>
    <p:extLst>
      <p:ext uri="{BB962C8B-B14F-4D97-AF65-F5344CB8AC3E}">
        <p14:creationId xmlns:p14="http://schemas.microsoft.com/office/powerpoint/2010/main" val="29220518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613" b="20041"/>
          <a:stretch/>
        </p:blipFill>
        <p:spPr bwMode="auto">
          <a:xfrm>
            <a:off x="533400" y="1066800"/>
            <a:ext cx="6411274" cy="495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eft Arrow 7"/>
          <p:cNvSpPr/>
          <p:nvPr/>
        </p:nvSpPr>
        <p:spPr>
          <a:xfrm>
            <a:off x="5203023" y="3429000"/>
            <a:ext cx="1696072" cy="792088"/>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200" b="1" dirty="0" smtClean="0"/>
              <a:t>Цооногон дээр дарах</a:t>
            </a:r>
            <a:endParaRPr lang="en-US" sz="1200" b="1" dirty="0"/>
          </a:p>
        </p:txBody>
      </p:sp>
      <p:sp>
        <p:nvSpPr>
          <p:cNvPr id="10" name="Title 9"/>
          <p:cNvSpPr>
            <a:spLocks noGrp="1"/>
          </p:cNvSpPr>
          <p:nvPr>
            <p:ph type="title"/>
          </p:nvPr>
        </p:nvSpPr>
        <p:spPr/>
        <p:txBody>
          <a:bodyPr/>
          <a:lstStyle/>
          <a:p>
            <a:r>
              <a:rPr lang="en-US" dirty="0" err="1" smtClean="0"/>
              <a:t>Webtrieve</a:t>
            </a:r>
            <a:r>
              <a:rPr lang="en-US" baseline="30000" dirty="0" err="1" smtClean="0"/>
              <a:t>TM</a:t>
            </a:r>
            <a:r>
              <a:rPr lang="en-US" dirty="0" smtClean="0"/>
              <a:t> </a:t>
            </a:r>
            <a:r>
              <a:rPr lang="mn-MN" dirty="0" smtClean="0"/>
              <a:t>мэдээлэл </a:t>
            </a:r>
            <a:r>
              <a:rPr lang="en-US" dirty="0" smtClean="0"/>
              <a:t>- 3D </a:t>
            </a:r>
            <a:r>
              <a:rPr lang="mn-MN" dirty="0" smtClean="0"/>
              <a:t>загвартай зураглал</a:t>
            </a:r>
            <a:endParaRPr lang="en-US" dirty="0"/>
          </a:p>
        </p:txBody>
      </p:sp>
      <p:sp>
        <p:nvSpPr>
          <p:cNvPr id="11" name="Slide Number Placeholder 10"/>
          <p:cNvSpPr>
            <a:spLocks noGrp="1"/>
          </p:cNvSpPr>
          <p:nvPr>
            <p:ph type="sldNum" sz="quarter" idx="12"/>
          </p:nvPr>
        </p:nvSpPr>
        <p:spPr/>
        <p:txBody>
          <a:bodyPr/>
          <a:lstStyle/>
          <a:p>
            <a:fld id="{CC350384-5605-4F4A-A8BB-5D0F9A8D0FD6}" type="slidenum">
              <a:rPr lang="en-AU" smtClean="0"/>
              <a:pPr/>
              <a:t>28</a:t>
            </a:fld>
            <a:endParaRPr lang="en-AU"/>
          </a:p>
        </p:txBody>
      </p:sp>
      <p:sp>
        <p:nvSpPr>
          <p:cNvPr id="13" name="TextBox 12"/>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latin typeface="Cambria" panose="02040503050406030204" pitchFamily="18" charset="0"/>
              </a:rPr>
              <a:t>ALS CoreViewer</a:t>
            </a:r>
            <a:endParaRPr lang="en-US" dirty="0">
              <a:solidFill>
                <a:schemeClr val="bg1"/>
              </a:solidFill>
              <a:latin typeface="Cambria" panose="02040503050406030204" pitchFamily="18" charset="0"/>
            </a:endParaRPr>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44" t="3180" r="4467" b="2539"/>
          <a:stretch/>
        </p:blipFill>
        <p:spPr bwMode="auto">
          <a:xfrm>
            <a:off x="838200" y="2971800"/>
            <a:ext cx="4286250" cy="2049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6528" y="4023158"/>
            <a:ext cx="1646472" cy="396442"/>
          </a:xfrm>
          <a:prstGeom prst="rect">
            <a:avLst/>
          </a:prstGeom>
          <a:ln w="3175"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5"/>
          <a:stretch>
            <a:fillRect/>
          </a:stretch>
        </p:blipFill>
        <p:spPr>
          <a:xfrm>
            <a:off x="7116528" y="4705217"/>
            <a:ext cx="1646472" cy="552583"/>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6"/>
          <a:stretch>
            <a:fillRect/>
          </a:stretch>
        </p:blipFill>
        <p:spPr>
          <a:xfrm>
            <a:off x="7145594" y="5657850"/>
            <a:ext cx="1676400" cy="361950"/>
          </a:xfrm>
          <a:prstGeom prst="rect">
            <a:avLst/>
          </a:prstGeom>
          <a:solidFill>
            <a:srgbClr val="FFFFFF">
              <a:shade val="85000"/>
            </a:srgbClr>
          </a:solidFill>
          <a:ln w="31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p:cNvSpPr/>
          <p:nvPr/>
        </p:nvSpPr>
        <p:spPr>
          <a:xfrm>
            <a:off x="7023247" y="990600"/>
            <a:ext cx="1967528" cy="2585323"/>
          </a:xfrm>
          <a:prstGeom prst="rect">
            <a:avLst/>
          </a:prstGeom>
        </p:spPr>
        <p:txBody>
          <a:bodyPr wrap="square">
            <a:spAutoFit/>
          </a:bodyPr>
          <a:lstStyle/>
          <a:p>
            <a:pPr algn="ctr"/>
            <a:r>
              <a:rPr lang="en-AU" dirty="0" smtClean="0">
                <a:solidFill>
                  <a:schemeClr val="tx2"/>
                </a:solidFill>
                <a:latin typeface="Cambria" panose="02040503050406030204" pitchFamily="18" charset="0"/>
              </a:rPr>
              <a:t>ALS </a:t>
            </a:r>
            <a:r>
              <a:rPr lang="mn-MN" dirty="0" smtClean="0">
                <a:solidFill>
                  <a:schemeClr val="tx2"/>
                </a:solidFill>
                <a:latin typeface="Cambria" panose="02040503050406030204" pitchFamily="18" charset="0"/>
              </a:rPr>
              <a:t>нь </a:t>
            </a:r>
            <a:r>
              <a:rPr lang="en-US" dirty="0">
                <a:solidFill>
                  <a:schemeClr val="tx2"/>
                </a:solidFill>
                <a:latin typeface="Cambria" panose="02040503050406030204" pitchFamily="18" charset="0"/>
              </a:rPr>
              <a:t>3D </a:t>
            </a:r>
            <a:r>
              <a:rPr lang="mn-MN" dirty="0">
                <a:solidFill>
                  <a:schemeClr val="tx2"/>
                </a:solidFill>
                <a:latin typeface="Cambria" panose="02040503050406030204" pitchFamily="18" charset="0"/>
              </a:rPr>
              <a:t>загвартай </a:t>
            </a:r>
            <a:r>
              <a:rPr lang="mn-MN" dirty="0" smtClean="0">
                <a:solidFill>
                  <a:schemeClr val="tx2"/>
                </a:solidFill>
                <a:latin typeface="Cambria" panose="02040503050406030204" pitchFamily="18" charset="0"/>
              </a:rPr>
              <a:t>кернийн дээжийн зураглалыг Олон улсын </a:t>
            </a:r>
            <a:r>
              <a:rPr lang="mn-MN" dirty="0">
                <a:solidFill>
                  <a:schemeClr val="tx2"/>
                </a:solidFill>
                <a:latin typeface="Cambria" panose="02040503050406030204" pitchFamily="18" charset="0"/>
              </a:rPr>
              <a:t>дараах компаниудтай </a:t>
            </a:r>
            <a:r>
              <a:rPr lang="mn-MN" dirty="0" smtClean="0">
                <a:solidFill>
                  <a:schemeClr val="tx2"/>
                </a:solidFill>
                <a:latin typeface="Cambria" panose="02040503050406030204" pitchFamily="18" charset="0"/>
              </a:rPr>
              <a:t>хамтран бэлтгэдэг: </a:t>
            </a:r>
            <a:endParaRPr lang="en-US" dirty="0"/>
          </a:p>
        </p:txBody>
      </p:sp>
    </p:spTree>
    <p:extLst>
      <p:ext uri="{BB962C8B-B14F-4D97-AF65-F5344CB8AC3E}">
        <p14:creationId xmlns:p14="http://schemas.microsoft.com/office/powerpoint/2010/main" val="217758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2000"/>
                                  </p:stCondLst>
                                  <p:childTnLst>
                                    <p:set>
                                      <p:cBhvr>
                                        <p:cTn id="9" dur="1" fill="hold">
                                          <p:stCondLst>
                                            <p:cond delay="0"/>
                                          </p:stCondLst>
                                        </p:cTn>
                                        <p:tgtEl>
                                          <p:spTgt spid="7170"/>
                                        </p:tgtEl>
                                        <p:attrNameLst>
                                          <p:attrName>style.visibility</p:attrName>
                                        </p:attrNameLst>
                                      </p:cBhvr>
                                      <p:to>
                                        <p:strVal val="visible"/>
                                      </p:to>
                                    </p:set>
                                  </p:childTnLst>
                                </p:cTn>
                              </p:par>
                            </p:childTnLst>
                          </p:cTn>
                        </p:par>
                        <p:par>
                          <p:cTn id="10" fill="hold">
                            <p:stCondLst>
                              <p:cond delay="4000"/>
                            </p:stCondLst>
                            <p:childTnLst>
                              <p:par>
                                <p:cTn id="11" presetID="6" presetClass="emph" presetSubtype="0" fill="hold" nodeType="afterEffect">
                                  <p:stCondLst>
                                    <p:cond delay="2000"/>
                                  </p:stCondLst>
                                  <p:childTnLst>
                                    <p:animScale>
                                      <p:cBhvr>
                                        <p:cTn id="12" dur="2000" fill="hold"/>
                                        <p:tgtEl>
                                          <p:spTgt spid="7170"/>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mn-MN" dirty="0" smtClean="0">
                <a:latin typeface="Cambria" panose="02040503050406030204" pitchFamily="18" charset="0"/>
              </a:rPr>
              <a:t>ЗӨВ ШИЙДЭЛ ЗӨВ ХАМТРАГЧ</a:t>
            </a:r>
            <a:endParaRPr lang="en-AU" dirty="0">
              <a:latin typeface="Cambria" panose="02040503050406030204" pitchFamily="18" charset="0"/>
            </a:endParaRPr>
          </a:p>
        </p:txBody>
      </p:sp>
      <p:sp>
        <p:nvSpPr>
          <p:cNvPr id="5" name="Slide Number Placeholder 4"/>
          <p:cNvSpPr>
            <a:spLocks noGrp="1"/>
          </p:cNvSpPr>
          <p:nvPr>
            <p:ph type="sldNum" sz="quarter" idx="12"/>
          </p:nvPr>
        </p:nvSpPr>
        <p:spPr/>
        <p:txBody>
          <a:bodyPr/>
          <a:lstStyle/>
          <a:p>
            <a:fld id="{CC350384-5605-4F4A-A8BB-5D0F9A8D0FD6}" type="slidenum">
              <a:rPr lang="en-AU" smtClean="0">
                <a:latin typeface="Cambria" panose="02040503050406030204" pitchFamily="18" charset="0"/>
              </a:rPr>
              <a:t>29</a:t>
            </a:fld>
            <a:endParaRPr lang="en-AU">
              <a:latin typeface="Cambria" panose="02040503050406030204" pitchFamily="18" charset="0"/>
            </a:endParaRPr>
          </a:p>
        </p:txBody>
      </p:sp>
      <p:grpSp>
        <p:nvGrpSpPr>
          <p:cNvPr id="6" name="Group 5"/>
          <p:cNvGrpSpPr/>
          <p:nvPr/>
        </p:nvGrpSpPr>
        <p:grpSpPr>
          <a:xfrm>
            <a:off x="2771800" y="1021080"/>
            <a:ext cx="3559969" cy="1899286"/>
            <a:chOff x="3173017" y="342900"/>
            <a:chExt cx="3559969" cy="1899286"/>
          </a:xfrm>
        </p:grpSpPr>
        <p:pic>
          <p:nvPicPr>
            <p:cNvPr id="7" name="Picture 11" descr="ALS ppnt new.jpg                                               0007E8B6Macintosh HD                   C10271A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1266" y="342900"/>
              <a:ext cx="1405830" cy="1356360"/>
            </a:xfrm>
            <a:prstGeom prst="rect">
              <a:avLst/>
            </a:prstGeom>
            <a:noFill/>
            <a:ln w="9525">
              <a:noFill/>
              <a:miter lim="800000"/>
              <a:headEnd/>
              <a:tailEnd/>
            </a:ln>
          </p:spPr>
        </p:pic>
        <p:pic>
          <p:nvPicPr>
            <p:cNvPr id="8" name="Picture 11" descr="ALS ppnt new.jpg                                               0007E8B6Macintosh HD                   C10271A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3017" y="1885950"/>
              <a:ext cx="3559969" cy="356236"/>
            </a:xfrm>
            <a:prstGeom prst="rect">
              <a:avLst/>
            </a:prstGeom>
            <a:noFill/>
            <a:ln w="9525">
              <a:noFill/>
              <a:miter lim="800000"/>
              <a:headEnd/>
              <a:tailEnd/>
            </a:ln>
          </p:spPr>
        </p:pic>
      </p:grpSp>
      <p:sp>
        <p:nvSpPr>
          <p:cNvPr id="9" name="TextBox 13"/>
          <p:cNvSpPr txBox="1">
            <a:spLocks noChangeArrowheads="1"/>
          </p:cNvSpPr>
          <p:nvPr/>
        </p:nvSpPr>
        <p:spPr bwMode="auto">
          <a:xfrm>
            <a:off x="1022176" y="3501008"/>
            <a:ext cx="6934200" cy="1938992"/>
          </a:xfrm>
          <a:prstGeom prst="rect">
            <a:avLst/>
          </a:prstGeom>
          <a:noFill/>
          <a:ln w="9525">
            <a:noFill/>
            <a:miter lim="800000"/>
            <a:headEnd/>
            <a:tailEnd/>
          </a:ln>
        </p:spPr>
        <p:txBody>
          <a:bodyPr vert="horz" lIns="91440" tIns="45720" rIns="91440" bIns="45720" rtlCol="0">
            <a:spAutoFit/>
          </a:bodyPr>
          <a:lstStyle>
            <a:lvl1pPr marL="342900" indent="-342900" algn="l" defTabSz="914400" rtl="0" eaLnBrk="1" latinLnBrk="0" hangingPunct="1">
              <a:lnSpc>
                <a:spcPct val="150000"/>
              </a:lnSpc>
              <a:spcBef>
                <a:spcPct val="20000"/>
              </a:spcBef>
              <a:buFont typeface="Arial" pitchFamily="34" charset="0"/>
              <a:buChar char="•"/>
              <a:defRPr sz="2200" kern="1200">
                <a:solidFill>
                  <a:srgbClr val="58595B"/>
                </a:solidFill>
                <a:latin typeface="Lucida Sans" pitchFamily="34" charset="0"/>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000" kern="1200">
                <a:solidFill>
                  <a:srgbClr val="58595B"/>
                </a:solidFill>
                <a:latin typeface="Lucida Sans" pitchFamily="34" charset="0"/>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000" kern="1200">
                <a:solidFill>
                  <a:srgbClr val="58595B"/>
                </a:solidFill>
                <a:latin typeface="Lucida Sans" pitchFamily="34" charset="0"/>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rgbClr val="58595B"/>
                </a:solidFill>
                <a:latin typeface="Lucida Sans" pitchFamily="34" charset="0"/>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rgbClr val="58595B"/>
                </a:solidFill>
                <a:latin typeface="Lucida 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0" hangingPunct="0">
              <a:buNone/>
            </a:pPr>
            <a:r>
              <a:rPr lang="mn-MN" sz="4000" dirty="0" smtClean="0">
                <a:solidFill>
                  <a:schemeClr val="tx2"/>
                </a:solidFill>
                <a:latin typeface="Cambria" panose="02040503050406030204" pitchFamily="18" charset="0"/>
              </a:rPr>
              <a:t>Анхаарал тавьсанд баярлалаа</a:t>
            </a:r>
            <a:endParaRPr lang="en-AU" sz="4000" dirty="0">
              <a:solidFill>
                <a:schemeClr val="tx2"/>
              </a:solidFill>
              <a:latin typeface="Cambria" panose="02040503050406030204" pitchFamily="18" charset="0"/>
            </a:endParaRPr>
          </a:p>
        </p:txBody>
      </p:sp>
    </p:spTree>
    <p:extLst>
      <p:ext uri="{BB962C8B-B14F-4D97-AF65-F5344CB8AC3E}">
        <p14:creationId xmlns:p14="http://schemas.microsoft.com/office/powerpoint/2010/main" val="26694203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908208"/>
            <a:ext cx="8547994" cy="877163"/>
          </a:xfrm>
          <a:prstGeom prst="rect">
            <a:avLst/>
          </a:prstGeom>
          <a:noFill/>
        </p:spPr>
        <p:txBody>
          <a:bodyPr wrap="square" rtlCol="0">
            <a:spAutoFit/>
          </a:bodyPr>
          <a:lstStyle/>
          <a:p>
            <a:pPr algn="just"/>
            <a:r>
              <a:rPr lang="mn-MN" sz="1700" dirty="0" smtClean="0">
                <a:solidFill>
                  <a:schemeClr val="tx2"/>
                </a:solidFill>
                <a:latin typeface="Cambria" pitchFamily="18" charset="0"/>
                <a:ea typeface="+mj-ea"/>
                <a:cs typeface="+mj-cs"/>
              </a:rPr>
              <a:t>AЛС Групп </a:t>
            </a:r>
            <a:r>
              <a:rPr lang="mn-MN" sz="1700" dirty="0">
                <a:solidFill>
                  <a:schemeClr val="tx2"/>
                </a:solidFill>
                <a:latin typeface="Cambria" pitchFamily="18" charset="0"/>
                <a:ea typeface="+mj-ea"/>
                <a:cs typeface="+mj-cs"/>
              </a:rPr>
              <a:t>ХХК нь Монгол улсад 1994 онд Их Британийн Стюарт Групп компанийн төлөөлөгчийн газрыг байгуулан үйл ажиллагаагаа </a:t>
            </a:r>
            <a:r>
              <a:rPr lang="mn-MN" sz="1700" dirty="0" smtClean="0">
                <a:solidFill>
                  <a:schemeClr val="tx2"/>
                </a:solidFill>
                <a:latin typeface="Cambria" pitchFamily="18" charset="0"/>
                <a:ea typeface="+mj-ea"/>
                <a:cs typeface="+mj-cs"/>
              </a:rPr>
              <a:t>эхлүүлж </a:t>
            </a:r>
            <a:r>
              <a:rPr lang="mn-MN" sz="1700" dirty="0">
                <a:solidFill>
                  <a:schemeClr val="tx2"/>
                </a:solidFill>
                <a:latin typeface="Cambria" pitchFamily="18" charset="0"/>
                <a:ea typeface="+mj-ea"/>
                <a:cs typeface="+mj-cs"/>
              </a:rPr>
              <a:t>2003 онд эрдсийн шинжилгээний лабораторийг үүсгэн </a:t>
            </a:r>
            <a:r>
              <a:rPr lang="mn-MN" sz="1700" dirty="0" smtClean="0">
                <a:solidFill>
                  <a:schemeClr val="tx2"/>
                </a:solidFill>
                <a:latin typeface="Cambria" pitchFamily="18" charset="0"/>
                <a:ea typeface="+mj-ea"/>
                <a:cs typeface="+mj-cs"/>
              </a:rPr>
              <a:t>байгуулсан. </a:t>
            </a:r>
          </a:p>
        </p:txBody>
      </p:sp>
      <p:sp>
        <p:nvSpPr>
          <p:cNvPr id="5" name="Title 4"/>
          <p:cNvSpPr>
            <a:spLocks noGrp="1"/>
          </p:cNvSpPr>
          <p:nvPr>
            <p:ph type="title"/>
          </p:nvPr>
        </p:nvSpPr>
        <p:spPr/>
        <p:txBody>
          <a:bodyPr/>
          <a:lstStyle/>
          <a:p>
            <a:r>
              <a:rPr lang="mn-MN" dirty="0">
                <a:solidFill>
                  <a:srgbClr val="6A8EB3"/>
                </a:solidFill>
              </a:rPr>
              <a:t>АЛС Групп </a:t>
            </a:r>
            <a:r>
              <a:rPr lang="mn-MN" dirty="0" smtClean="0">
                <a:solidFill>
                  <a:srgbClr val="6A8EB3"/>
                </a:solidFill>
              </a:rPr>
              <a:t>ХХК-ийн тухай товч танилцуулга</a:t>
            </a:r>
            <a:endParaRPr lang="en-US" dirty="0"/>
          </a:p>
        </p:txBody>
      </p:sp>
      <p:sp>
        <p:nvSpPr>
          <p:cNvPr id="7" name="TextBox 6"/>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latin typeface="Cambria" panose="02040503050406030204" pitchFamily="18" charset="0"/>
              </a:rPr>
              <a:t>ALS CoreViewer</a:t>
            </a:r>
            <a:endParaRPr lang="en-US" dirty="0">
              <a:solidFill>
                <a:schemeClr val="bg1"/>
              </a:solidFill>
              <a:latin typeface="Cambria" panose="02040503050406030204" pitchFamily="18" charset="0"/>
            </a:endParaRPr>
          </a:p>
        </p:txBody>
      </p:sp>
      <p:sp>
        <p:nvSpPr>
          <p:cNvPr id="6" name="Slide Number Placeholder 5"/>
          <p:cNvSpPr>
            <a:spLocks noGrp="1"/>
          </p:cNvSpPr>
          <p:nvPr>
            <p:ph type="sldNum" sz="quarter" idx="12"/>
          </p:nvPr>
        </p:nvSpPr>
        <p:spPr/>
        <p:txBody>
          <a:bodyPr/>
          <a:lstStyle/>
          <a:p>
            <a:fld id="{CC350384-5605-4F4A-A8BB-5D0F9A8D0FD6}" type="slidenum">
              <a:rPr lang="en-AU" smtClean="0"/>
              <a:pPr/>
              <a:t>3</a:t>
            </a:fld>
            <a:endParaRPr lang="en-AU"/>
          </a:p>
        </p:txBody>
      </p:sp>
      <p:pic>
        <p:nvPicPr>
          <p:cNvPr id="9" name="Picture 8"/>
          <p:cNvPicPr>
            <a:picLocks noChangeAspect="1"/>
          </p:cNvPicPr>
          <p:nvPr/>
        </p:nvPicPr>
        <p:blipFill>
          <a:blip r:embed="rId3"/>
          <a:stretch>
            <a:fillRect/>
          </a:stretch>
        </p:blipFill>
        <p:spPr>
          <a:xfrm>
            <a:off x="4419600" y="1697256"/>
            <a:ext cx="2225302" cy="2950944"/>
          </a:xfrm>
          <a:prstGeom prst="rect">
            <a:avLst/>
          </a:prstGeom>
        </p:spPr>
      </p:pic>
      <p:sp>
        <p:nvSpPr>
          <p:cNvPr id="11" name="Rectangle 10"/>
          <p:cNvSpPr/>
          <p:nvPr/>
        </p:nvSpPr>
        <p:spPr>
          <a:xfrm>
            <a:off x="323528" y="4529144"/>
            <a:ext cx="8547994" cy="1923604"/>
          </a:xfrm>
          <a:prstGeom prst="rect">
            <a:avLst/>
          </a:prstGeom>
        </p:spPr>
        <p:txBody>
          <a:bodyPr wrap="square">
            <a:spAutoFit/>
          </a:bodyPr>
          <a:lstStyle/>
          <a:p>
            <a:r>
              <a:rPr lang="mn-MN" sz="1700" dirty="0" smtClean="0">
                <a:solidFill>
                  <a:schemeClr val="tx2"/>
                </a:solidFill>
                <a:latin typeface="Cambria" pitchFamily="18" charset="0"/>
              </a:rPr>
              <a:t>АЛС </a:t>
            </a:r>
            <a:r>
              <a:rPr lang="mn-MN" sz="1700" dirty="0">
                <a:solidFill>
                  <a:schemeClr val="tx2"/>
                </a:solidFill>
                <a:latin typeface="Cambria" pitchFamily="18" charset="0"/>
              </a:rPr>
              <a:t>Групп ХХК нь </a:t>
            </a:r>
            <a:r>
              <a:rPr lang="mn-MN" sz="1700" dirty="0" smtClean="0">
                <a:solidFill>
                  <a:schemeClr val="tx2"/>
                </a:solidFill>
                <a:latin typeface="Cambria" pitchFamily="18" charset="0"/>
              </a:rPr>
              <a:t>цар хүрээгээ өргөтгөн </a:t>
            </a:r>
            <a:r>
              <a:rPr lang="mn-MN" sz="1700" dirty="0">
                <a:solidFill>
                  <a:schemeClr val="tx2"/>
                </a:solidFill>
                <a:latin typeface="Cambria" pitchFamily="18" charset="0"/>
              </a:rPr>
              <a:t>өнөөгийн байдлаар: </a:t>
            </a:r>
            <a:endParaRPr lang="en-US" sz="1700" dirty="0">
              <a:solidFill>
                <a:schemeClr val="tx2"/>
              </a:solidFill>
              <a:latin typeface="Cambria" pitchFamily="18" charset="0"/>
            </a:endParaRPr>
          </a:p>
          <a:p>
            <a:pPr algn="just"/>
            <a:r>
              <a:rPr lang="mn-MN" sz="1700" dirty="0">
                <a:solidFill>
                  <a:schemeClr val="tx2"/>
                </a:solidFill>
                <a:latin typeface="Cambria" pitchFamily="18" charset="0"/>
              </a:rPr>
              <a:t>1. </a:t>
            </a:r>
            <a:r>
              <a:rPr lang="ru-RU" sz="1700" dirty="0">
                <a:solidFill>
                  <a:schemeClr val="tx2"/>
                </a:solidFill>
                <a:latin typeface="Cambria" pitchFamily="18" charset="0"/>
              </a:rPr>
              <a:t>Улаанбаатарт 	- </a:t>
            </a:r>
            <a:r>
              <a:rPr lang="mn-MN" sz="1700" dirty="0">
                <a:solidFill>
                  <a:schemeClr val="tx2"/>
                </a:solidFill>
                <a:latin typeface="Cambria" pitchFamily="18" charset="0"/>
              </a:rPr>
              <a:t>Н</a:t>
            </a:r>
            <a:r>
              <a:rPr lang="ru-RU" sz="1700" dirty="0">
                <a:solidFill>
                  <a:schemeClr val="tx2"/>
                </a:solidFill>
                <a:latin typeface="Cambria" pitchFamily="18" charset="0"/>
              </a:rPr>
              <a:t>үүрс болон геохимийн шинжилгээний лаборатори,</a:t>
            </a:r>
            <a:endParaRPr lang="en-US" sz="1700" dirty="0">
              <a:solidFill>
                <a:schemeClr val="tx2"/>
              </a:solidFill>
              <a:latin typeface="Cambria" pitchFamily="18" charset="0"/>
            </a:endParaRPr>
          </a:p>
          <a:p>
            <a:pPr algn="just"/>
            <a:r>
              <a:rPr lang="mn-MN" sz="1700" dirty="0">
                <a:solidFill>
                  <a:schemeClr val="tx2"/>
                </a:solidFill>
                <a:latin typeface="Cambria" pitchFamily="18" charset="0"/>
              </a:rPr>
              <a:t>2. Эрдэнэтэд	- </a:t>
            </a:r>
            <a:r>
              <a:rPr lang="mn-MN" sz="1700" dirty="0" smtClean="0">
                <a:solidFill>
                  <a:schemeClr val="tx2"/>
                </a:solidFill>
                <a:latin typeface="Cambria" pitchFamily="18" charset="0"/>
              </a:rPr>
              <a:t>Хөндлөнгийн хяналтын буюу Инспекшний </a:t>
            </a:r>
            <a:r>
              <a:rPr lang="mn-MN" sz="1700" dirty="0">
                <a:solidFill>
                  <a:schemeClr val="tx2"/>
                </a:solidFill>
                <a:latin typeface="Cambria" pitchFamily="18" charset="0"/>
              </a:rPr>
              <a:t>салбар </a:t>
            </a:r>
            <a:endParaRPr lang="mn-MN" sz="1700" dirty="0" smtClean="0">
              <a:solidFill>
                <a:schemeClr val="tx2"/>
              </a:solidFill>
              <a:latin typeface="Cambria" pitchFamily="18" charset="0"/>
            </a:endParaRPr>
          </a:p>
          <a:p>
            <a:pPr algn="just"/>
            <a:r>
              <a:rPr lang="mn-MN" sz="1700" dirty="0">
                <a:solidFill>
                  <a:schemeClr val="tx2"/>
                </a:solidFill>
                <a:latin typeface="Cambria" pitchFamily="18" charset="0"/>
              </a:rPr>
              <a:t>	</a:t>
            </a:r>
            <a:r>
              <a:rPr lang="mn-MN" sz="1700" dirty="0" smtClean="0">
                <a:solidFill>
                  <a:schemeClr val="tx2"/>
                </a:solidFill>
                <a:latin typeface="Cambria" pitchFamily="18" charset="0"/>
              </a:rPr>
              <a:t>	</a:t>
            </a:r>
            <a:r>
              <a:rPr lang="ru-RU" sz="1700" dirty="0" smtClean="0">
                <a:solidFill>
                  <a:schemeClr val="tx2"/>
                </a:solidFill>
                <a:latin typeface="Cambria" pitchFamily="18" charset="0"/>
              </a:rPr>
              <a:t>(</a:t>
            </a:r>
            <a:r>
              <a:rPr lang="mn-MN" sz="1700" dirty="0" smtClean="0">
                <a:solidFill>
                  <a:schemeClr val="tx2"/>
                </a:solidFill>
                <a:latin typeface="Cambria" pitchFamily="18" charset="0"/>
              </a:rPr>
              <a:t>АЛС Инспекшн </a:t>
            </a:r>
            <a:r>
              <a:rPr lang="mn-MN" sz="1700" dirty="0">
                <a:solidFill>
                  <a:schemeClr val="tx2"/>
                </a:solidFill>
                <a:latin typeface="Cambria" pitchFamily="18" charset="0"/>
              </a:rPr>
              <a:t>ХХК</a:t>
            </a:r>
            <a:r>
              <a:rPr lang="ru-RU" sz="1700" dirty="0">
                <a:solidFill>
                  <a:schemeClr val="tx2"/>
                </a:solidFill>
                <a:latin typeface="Cambria" pitchFamily="18" charset="0"/>
              </a:rPr>
              <a:t>)</a:t>
            </a:r>
            <a:r>
              <a:rPr lang="mn-MN" sz="1700" dirty="0">
                <a:solidFill>
                  <a:schemeClr val="tx2"/>
                </a:solidFill>
                <a:latin typeface="Cambria" pitchFamily="18" charset="0"/>
              </a:rPr>
              <a:t>, </a:t>
            </a:r>
            <a:endParaRPr lang="en-US" sz="1700" dirty="0">
              <a:solidFill>
                <a:schemeClr val="tx2"/>
              </a:solidFill>
              <a:latin typeface="Cambria" pitchFamily="18" charset="0"/>
            </a:endParaRPr>
          </a:p>
          <a:p>
            <a:pPr algn="just"/>
            <a:r>
              <a:rPr lang="mn-MN" sz="1700" dirty="0">
                <a:solidFill>
                  <a:schemeClr val="tx2"/>
                </a:solidFill>
                <a:latin typeface="Cambria" pitchFamily="18" charset="0"/>
              </a:rPr>
              <a:t>3. Өмнөговьд 	- Таван Толгой уурхай дахь Нүүрсний салбар лаборатори,</a:t>
            </a:r>
            <a:endParaRPr lang="en-US" sz="1700" dirty="0">
              <a:solidFill>
                <a:schemeClr val="tx2"/>
              </a:solidFill>
              <a:latin typeface="Cambria" pitchFamily="18" charset="0"/>
            </a:endParaRPr>
          </a:p>
          <a:p>
            <a:pPr algn="just"/>
            <a:r>
              <a:rPr lang="mn-MN" sz="1700" dirty="0">
                <a:solidFill>
                  <a:schemeClr val="tx2"/>
                </a:solidFill>
                <a:latin typeface="Cambria" pitchFamily="18" charset="0"/>
              </a:rPr>
              <a:t>4. Өмнөговьд 	– Оюу Толгой </a:t>
            </a:r>
            <a:r>
              <a:rPr lang="mn-MN" sz="1700" dirty="0" smtClean="0">
                <a:solidFill>
                  <a:schemeClr val="tx2"/>
                </a:solidFill>
                <a:latin typeface="Cambria" pitchFamily="18" charset="0"/>
              </a:rPr>
              <a:t>баяжуулах үйлдвэрийн шинжилгээний лаборатори </a:t>
            </a:r>
            <a:r>
              <a:rPr lang="mn-MN" sz="1700" dirty="0">
                <a:solidFill>
                  <a:schemeClr val="tx2"/>
                </a:solidFill>
                <a:latin typeface="Cambria" pitchFamily="18" charset="0"/>
              </a:rPr>
              <a:t>гэсэн 4 салбартайгаар үйл ажиллагаагаа явуулж байна.</a:t>
            </a:r>
          </a:p>
        </p:txBody>
      </p:sp>
      <p:sp>
        <p:nvSpPr>
          <p:cNvPr id="12" name="Rectangle 11"/>
          <p:cNvSpPr/>
          <p:nvPr/>
        </p:nvSpPr>
        <p:spPr>
          <a:xfrm>
            <a:off x="320386" y="2134354"/>
            <a:ext cx="4099214" cy="1661993"/>
          </a:xfrm>
          <a:prstGeom prst="rect">
            <a:avLst/>
          </a:prstGeom>
        </p:spPr>
        <p:txBody>
          <a:bodyPr wrap="square">
            <a:spAutoFit/>
          </a:bodyPr>
          <a:lstStyle/>
          <a:p>
            <a:pPr algn="just"/>
            <a:r>
              <a:rPr lang="mn-MN" sz="1700" dirty="0">
                <a:solidFill>
                  <a:schemeClr val="tx2"/>
                </a:solidFill>
                <a:latin typeface="Cambria" pitchFamily="18" charset="0"/>
              </a:rPr>
              <a:t>2009 оноос </a:t>
            </a:r>
            <a:r>
              <a:rPr lang="en-US" sz="1700" dirty="0">
                <a:solidFill>
                  <a:schemeClr val="tx2"/>
                </a:solidFill>
                <a:latin typeface="Cambria" pitchFamily="18" charset="0"/>
              </a:rPr>
              <a:t>MNS ISO/IEC 1702</a:t>
            </a:r>
            <a:r>
              <a:rPr lang="mn-MN" sz="1700" dirty="0">
                <a:solidFill>
                  <a:schemeClr val="tx2"/>
                </a:solidFill>
                <a:latin typeface="Cambria" pitchFamily="18" charset="0"/>
              </a:rPr>
              <a:t>5</a:t>
            </a:r>
            <a:r>
              <a:rPr lang="en-US" sz="1700" dirty="0">
                <a:solidFill>
                  <a:schemeClr val="tx2"/>
                </a:solidFill>
                <a:latin typeface="Cambria" pitchFamily="18" charset="0"/>
              </a:rPr>
              <a:t>:20</a:t>
            </a:r>
            <a:r>
              <a:rPr lang="mn-MN" sz="1700" dirty="0">
                <a:solidFill>
                  <a:schemeClr val="tx2"/>
                </a:solidFill>
                <a:latin typeface="Cambria" pitchFamily="18" charset="0"/>
              </a:rPr>
              <a:t>07 “Сорилтын болон шалгалт тохируулгын лабораторийн чадавхид тавих ерөнхий шаардлага” стандартын шаардлагыг хангаж </a:t>
            </a:r>
            <a:r>
              <a:rPr lang="mn-MN" sz="1700" dirty="0" smtClean="0">
                <a:solidFill>
                  <a:schemeClr val="tx2"/>
                </a:solidFill>
                <a:latin typeface="Cambria" pitchFamily="18" charset="0"/>
              </a:rPr>
              <a:t>өнөөг хүртэл 3 </a:t>
            </a:r>
            <a:r>
              <a:rPr lang="mn-MN" sz="1700" dirty="0">
                <a:solidFill>
                  <a:schemeClr val="tx2"/>
                </a:solidFill>
                <a:latin typeface="Cambria" pitchFamily="18" charset="0"/>
              </a:rPr>
              <a:t>удаа итгэмжлэгдсэн.</a:t>
            </a:r>
          </a:p>
        </p:txBody>
      </p:sp>
      <p:pic>
        <p:nvPicPr>
          <p:cNvPr id="2" name="Picture 1"/>
          <p:cNvPicPr>
            <a:picLocks noChangeAspect="1"/>
          </p:cNvPicPr>
          <p:nvPr/>
        </p:nvPicPr>
        <p:blipFill>
          <a:blip r:embed="rId4"/>
          <a:stretch>
            <a:fillRect/>
          </a:stretch>
        </p:blipFill>
        <p:spPr>
          <a:xfrm>
            <a:off x="6757987" y="1785371"/>
            <a:ext cx="1928813" cy="2780026"/>
          </a:xfrm>
          <a:prstGeom prst="rect">
            <a:avLst/>
          </a:prstGeom>
          <a:ln w="31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86428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287" y="978466"/>
            <a:ext cx="5038695" cy="5412808"/>
          </a:xfrm>
          <a:prstGeom prst="rect">
            <a:avLst/>
          </a:prstGeom>
          <a:gradFill flip="none" rotWithShape="1">
            <a:gsLst>
              <a:gs pos="0">
                <a:schemeClr val="accent3">
                  <a:lumMod val="20000"/>
                  <a:lumOff val="80000"/>
                </a:schemeClr>
              </a:gs>
              <a:gs pos="38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6" name="Group 5"/>
          <p:cNvGrpSpPr/>
          <p:nvPr/>
        </p:nvGrpSpPr>
        <p:grpSpPr>
          <a:xfrm>
            <a:off x="292926" y="853466"/>
            <a:ext cx="8317674" cy="5537808"/>
            <a:chOff x="-436263" y="999072"/>
            <a:chExt cx="8317674" cy="5537808"/>
          </a:xfrm>
        </p:grpSpPr>
        <p:graphicFrame>
          <p:nvGraphicFramePr>
            <p:cNvPr id="2" name="Diagram 1"/>
            <p:cNvGraphicFramePr/>
            <p:nvPr>
              <p:extLst>
                <p:ext uri="{D42A27DB-BD31-4B8C-83A1-F6EECF244321}">
                  <p14:modId xmlns:p14="http://schemas.microsoft.com/office/powerpoint/2010/main" val="922885436"/>
                </p:ext>
              </p:extLst>
            </p:nvPr>
          </p:nvGraphicFramePr>
          <p:xfrm>
            <a:off x="-436263" y="999072"/>
            <a:ext cx="8317674" cy="5537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p:cNvSpPr/>
            <p:nvPr/>
          </p:nvSpPr>
          <p:spPr>
            <a:xfrm>
              <a:off x="2656595" y="2684958"/>
              <a:ext cx="2166604" cy="21666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p:cNvSpPr/>
            <p:nvPr/>
          </p:nvSpPr>
          <p:spPr>
            <a:xfrm>
              <a:off x="2818867" y="2835178"/>
              <a:ext cx="1866164" cy="1866164"/>
            </a:xfrm>
            <a:prstGeom prst="ellipse">
              <a:avLst/>
            </a:prstGeom>
            <a:blipFill dpi="0" rotWithShape="1">
              <a:blip r:embed="rId7" cstate="email">
                <a:extLst>
                  <a:ext uri="{28A0092B-C50C-407E-A947-70E740481C1C}">
                    <a14:useLocalDpi xmlns:a14="http://schemas.microsoft.com/office/drawing/2010/main"/>
                  </a:ext>
                </a:extLst>
              </a:blip>
              <a:srcRect/>
              <a:stretch>
                <a:fillRect t="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9" name="Slide Number Placeholder 8"/>
          <p:cNvSpPr>
            <a:spLocks noGrp="1"/>
          </p:cNvSpPr>
          <p:nvPr>
            <p:ph type="sldNum" sz="quarter" idx="10"/>
          </p:nvPr>
        </p:nvSpPr>
        <p:spPr/>
        <p:txBody>
          <a:bodyPr/>
          <a:lstStyle/>
          <a:p>
            <a:fld id="{DC3496A9-9CB0-45EB-A24D-838866E58C2C}" type="slidenum">
              <a:rPr lang="en-US" smtClean="0"/>
              <a:t>4</a:t>
            </a:fld>
            <a:endParaRPr lang="en-US"/>
          </a:p>
        </p:txBody>
      </p:sp>
      <p:sp>
        <p:nvSpPr>
          <p:cNvPr id="14" name="Callout: Line with Accent Bar 13"/>
          <p:cNvSpPr/>
          <p:nvPr/>
        </p:nvSpPr>
        <p:spPr>
          <a:xfrm>
            <a:off x="7260752" y="1061572"/>
            <a:ext cx="1654648" cy="2596028"/>
          </a:xfrm>
          <a:prstGeom prst="accentCallout1">
            <a:avLst>
              <a:gd name="adj1" fmla="val 18750"/>
              <a:gd name="adj2" fmla="val -3313"/>
              <a:gd name="adj3" fmla="val 33714"/>
              <a:gd name="adj4" fmla="val -54530"/>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mn-MN" sz="1200" b="1" dirty="0" smtClean="0">
                <a:solidFill>
                  <a:schemeClr val="tx2">
                    <a:lumMod val="75000"/>
                  </a:schemeClr>
                </a:solidFill>
                <a:latin typeface="Cambria" panose="02040503050406030204" pitchFamily="18" charset="0"/>
              </a:rPr>
              <a:t>КЕРНИЙН ДЭЭЖ, ЧИП, ЧУЛУУН ДЭЭЖ:</a:t>
            </a:r>
            <a:endParaRPr lang="en-AU" sz="1200" b="1" dirty="0" smtClean="0">
              <a:solidFill>
                <a:schemeClr val="tx2">
                  <a:lumMod val="75000"/>
                </a:schemeClr>
              </a:solidFill>
              <a:latin typeface="Cambria" panose="02040503050406030204" pitchFamily="18" charset="0"/>
            </a:endParaRPr>
          </a:p>
          <a:p>
            <a:pPr marL="84138" lvl="1" indent="-84138" algn="ctr">
              <a:buFont typeface="Wingdings" panose="05000000000000000000" pitchFamily="2" charset="2"/>
              <a:buChar char="§"/>
            </a:pPr>
            <a:r>
              <a:rPr lang="mn-MN" sz="1200" b="1" dirty="0" smtClean="0">
                <a:solidFill>
                  <a:schemeClr val="tx2">
                    <a:lumMod val="75000"/>
                  </a:schemeClr>
                </a:solidFill>
                <a:latin typeface="Cambria" panose="02040503050406030204" pitchFamily="18" charset="0"/>
              </a:rPr>
              <a:t>Хатаалт</a:t>
            </a:r>
            <a:endParaRPr lang="en-AU" sz="1200" b="1" dirty="0">
              <a:solidFill>
                <a:schemeClr val="tx2">
                  <a:lumMod val="75000"/>
                </a:schemeClr>
              </a:solidFill>
              <a:latin typeface="Cambria" panose="02040503050406030204" pitchFamily="18" charset="0"/>
            </a:endParaRPr>
          </a:p>
          <a:p>
            <a:pPr marL="84138" lvl="1" indent="-84138" algn="ctr">
              <a:buFont typeface="Wingdings" panose="05000000000000000000" pitchFamily="2" charset="2"/>
              <a:buChar char="§"/>
            </a:pPr>
            <a:r>
              <a:rPr lang="mn-MN" sz="1200" b="1" dirty="0" smtClean="0">
                <a:solidFill>
                  <a:schemeClr val="tx2">
                    <a:lumMod val="75000"/>
                  </a:schemeClr>
                </a:solidFill>
                <a:latin typeface="Cambria" panose="02040503050406030204" pitchFamily="18" charset="0"/>
              </a:rPr>
              <a:t>Бутлагаа</a:t>
            </a:r>
            <a:endParaRPr lang="en-AU" sz="1200" b="1" dirty="0">
              <a:solidFill>
                <a:schemeClr val="tx2">
                  <a:lumMod val="75000"/>
                </a:schemeClr>
              </a:solidFill>
              <a:latin typeface="Cambria" panose="02040503050406030204" pitchFamily="18" charset="0"/>
            </a:endParaRPr>
          </a:p>
          <a:p>
            <a:pPr marL="84138" lvl="1" indent="-84138" algn="ctr">
              <a:buFont typeface="Wingdings" panose="05000000000000000000" pitchFamily="2" charset="2"/>
              <a:buChar char="§"/>
            </a:pPr>
            <a:r>
              <a:rPr lang="mn-MN" sz="1200" b="1" dirty="0" smtClean="0">
                <a:solidFill>
                  <a:schemeClr val="tx2">
                    <a:lumMod val="75000"/>
                  </a:schemeClr>
                </a:solidFill>
                <a:latin typeface="Cambria" panose="02040503050406030204" pitchFamily="18" charset="0"/>
              </a:rPr>
              <a:t>Хуваалт</a:t>
            </a:r>
            <a:endParaRPr lang="en-AU" sz="1200" b="1" dirty="0">
              <a:solidFill>
                <a:schemeClr val="tx2">
                  <a:lumMod val="75000"/>
                </a:schemeClr>
              </a:solidFill>
              <a:latin typeface="Cambria" panose="02040503050406030204" pitchFamily="18" charset="0"/>
            </a:endParaRPr>
          </a:p>
          <a:p>
            <a:pPr marL="84138" lvl="1" indent="-84138" algn="ctr">
              <a:buFont typeface="Wingdings" panose="05000000000000000000" pitchFamily="2" charset="2"/>
              <a:buChar char="§"/>
            </a:pPr>
            <a:r>
              <a:rPr lang="mn-MN" sz="1200" b="1" dirty="0" smtClean="0">
                <a:solidFill>
                  <a:schemeClr val="tx2">
                    <a:lumMod val="75000"/>
                  </a:schemeClr>
                </a:solidFill>
                <a:latin typeface="Cambria" panose="02040503050406030204" pitchFamily="18" charset="0"/>
              </a:rPr>
              <a:t>Нунтаглагаа</a:t>
            </a:r>
          </a:p>
          <a:p>
            <a:pPr marL="0" lvl="1" algn="ctr"/>
            <a:endParaRPr lang="en-AU" sz="1200" b="1" dirty="0">
              <a:solidFill>
                <a:schemeClr val="tx2">
                  <a:lumMod val="75000"/>
                </a:schemeClr>
              </a:solidFill>
              <a:latin typeface="Cambria" panose="02040503050406030204" pitchFamily="18" charset="0"/>
            </a:endParaRPr>
          </a:p>
          <a:p>
            <a:pPr algn="ctr"/>
            <a:r>
              <a:rPr lang="mn-MN" sz="1200" b="1" dirty="0" smtClean="0">
                <a:solidFill>
                  <a:schemeClr val="tx2">
                    <a:lumMod val="75000"/>
                  </a:schemeClr>
                </a:solidFill>
                <a:latin typeface="Cambria" panose="02040503050406030204" pitchFamily="18" charset="0"/>
              </a:rPr>
              <a:t>ХӨРС БОЛОН ХУРДСЫН ДЭЭЖ:</a:t>
            </a:r>
            <a:endParaRPr lang="en-AU" sz="1200" b="1" dirty="0" smtClean="0">
              <a:solidFill>
                <a:schemeClr val="tx2">
                  <a:lumMod val="75000"/>
                </a:schemeClr>
              </a:solidFill>
              <a:latin typeface="Cambria" panose="02040503050406030204" pitchFamily="18" charset="0"/>
            </a:endParaRPr>
          </a:p>
          <a:p>
            <a:pPr marL="84138" lvl="1" indent="-84138" algn="ctr">
              <a:buFont typeface="Wingdings" panose="05000000000000000000" pitchFamily="2" charset="2"/>
              <a:buChar char="§"/>
            </a:pPr>
            <a:r>
              <a:rPr lang="mn-MN" sz="1200" b="1" dirty="0" smtClean="0">
                <a:solidFill>
                  <a:schemeClr val="tx2">
                    <a:lumMod val="75000"/>
                  </a:schemeClr>
                </a:solidFill>
                <a:latin typeface="Cambria" panose="02040503050406030204" pitchFamily="18" charset="0"/>
              </a:rPr>
              <a:t>Хатаалт</a:t>
            </a:r>
            <a:endParaRPr lang="en-AU" sz="1200" b="1" dirty="0">
              <a:solidFill>
                <a:schemeClr val="tx2">
                  <a:lumMod val="75000"/>
                </a:schemeClr>
              </a:solidFill>
              <a:latin typeface="Cambria" panose="02040503050406030204" pitchFamily="18" charset="0"/>
            </a:endParaRPr>
          </a:p>
          <a:p>
            <a:pPr marL="84138" lvl="1" indent="-84138" algn="ctr">
              <a:buFont typeface="Wingdings" panose="05000000000000000000" pitchFamily="2" charset="2"/>
              <a:buChar char="§"/>
            </a:pPr>
            <a:r>
              <a:rPr lang="mn-MN" sz="1200" b="1" dirty="0" smtClean="0">
                <a:solidFill>
                  <a:schemeClr val="tx2">
                    <a:lumMod val="75000"/>
                  </a:schemeClr>
                </a:solidFill>
                <a:latin typeface="Cambria" panose="02040503050406030204" pitchFamily="18" charset="0"/>
              </a:rPr>
              <a:t>Шигшүүрийн шинжилгээ/ Ялгах, салгах</a:t>
            </a:r>
            <a:endParaRPr lang="en-AU" sz="1200" b="1" dirty="0">
              <a:solidFill>
                <a:schemeClr val="tx2">
                  <a:lumMod val="75000"/>
                </a:schemeClr>
              </a:solidFill>
              <a:latin typeface="Cambria" panose="02040503050406030204" pitchFamily="18" charset="0"/>
            </a:endParaRPr>
          </a:p>
          <a:p>
            <a:pPr marL="84138" lvl="1" indent="-84138" algn="ctr">
              <a:buFont typeface="Wingdings" panose="05000000000000000000" pitchFamily="2" charset="2"/>
              <a:buChar char="§"/>
            </a:pPr>
            <a:r>
              <a:rPr lang="mn-MN" sz="1200" b="1" dirty="0" smtClean="0">
                <a:solidFill>
                  <a:schemeClr val="tx2">
                    <a:lumMod val="75000"/>
                  </a:schemeClr>
                </a:solidFill>
                <a:latin typeface="Cambria" panose="02040503050406030204" pitchFamily="18" charset="0"/>
              </a:rPr>
              <a:t>Нунтаглагаа</a:t>
            </a:r>
            <a:endParaRPr lang="en-AU" sz="1200" b="1" dirty="0">
              <a:solidFill>
                <a:schemeClr val="tx2">
                  <a:lumMod val="75000"/>
                </a:schemeClr>
              </a:solidFill>
              <a:latin typeface="Cambria" panose="02040503050406030204" pitchFamily="18" charset="0"/>
            </a:endParaRPr>
          </a:p>
        </p:txBody>
      </p:sp>
      <p:sp>
        <p:nvSpPr>
          <p:cNvPr id="15" name="Callout: Line with Accent Bar 14"/>
          <p:cNvSpPr/>
          <p:nvPr/>
        </p:nvSpPr>
        <p:spPr>
          <a:xfrm>
            <a:off x="417614" y="4966550"/>
            <a:ext cx="1258786" cy="1122863"/>
          </a:xfrm>
          <a:prstGeom prst="accentCallout1">
            <a:avLst>
              <a:gd name="adj1" fmla="val 34954"/>
              <a:gd name="adj2" fmla="val 104353"/>
              <a:gd name="adj3" fmla="val -5171"/>
              <a:gd name="adj4" fmla="val 146948"/>
            </a:avLst>
          </a:prstGeom>
          <a:solidFill>
            <a:schemeClr val="accent1">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mn-MN" sz="1200" b="1" dirty="0">
                <a:solidFill>
                  <a:schemeClr val="tx2">
                    <a:lumMod val="75000"/>
                  </a:schemeClr>
                </a:solidFill>
                <a:latin typeface="Cambria" panose="02040503050406030204" pitchFamily="18" charset="0"/>
              </a:rPr>
              <a:t>Богино хугацаанд бага зардлаар зураглал хийж үр дүнг боловсруулах</a:t>
            </a:r>
            <a:endParaRPr lang="en-AU" sz="1200" b="1" dirty="0">
              <a:solidFill>
                <a:schemeClr val="tx2">
                  <a:lumMod val="75000"/>
                </a:schemeClr>
              </a:solidFill>
              <a:latin typeface="Cambria" panose="02040503050406030204" pitchFamily="18" charset="0"/>
            </a:endParaRPr>
          </a:p>
        </p:txBody>
      </p:sp>
      <p:sp>
        <p:nvSpPr>
          <p:cNvPr id="12" name="Callout: Line with Accent Bar 3"/>
          <p:cNvSpPr/>
          <p:nvPr/>
        </p:nvSpPr>
        <p:spPr>
          <a:xfrm>
            <a:off x="7260752" y="4267200"/>
            <a:ext cx="1654648" cy="1887776"/>
          </a:xfrm>
          <a:prstGeom prst="accentCallout1">
            <a:avLst>
              <a:gd name="adj1" fmla="val 18750"/>
              <a:gd name="adj2" fmla="val -3313"/>
              <a:gd name="adj3" fmla="val 9739"/>
              <a:gd name="adj4" fmla="val -24645"/>
            </a:avLst>
          </a:prstGeom>
          <a:solidFill>
            <a:schemeClr val="accent1">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gn="ctr">
              <a:buFont typeface="Arial" panose="020B0604020202020204" pitchFamily="34" charset="0"/>
              <a:buChar char="•"/>
            </a:pPr>
            <a:r>
              <a:rPr lang="en-US" sz="1200" b="1" dirty="0" smtClean="0">
                <a:solidFill>
                  <a:schemeClr val="tx2">
                    <a:lumMod val="75000"/>
                  </a:schemeClr>
                </a:solidFill>
                <a:latin typeface="Cambria" panose="02040503050406030204" pitchFamily="18" charset="0"/>
              </a:rPr>
              <a:t>К</a:t>
            </a:r>
            <a:r>
              <a:rPr lang="mn-MN" sz="1200" b="1" dirty="0" smtClean="0">
                <a:solidFill>
                  <a:schemeClr val="tx2">
                    <a:lumMod val="75000"/>
                  </a:schemeClr>
                </a:solidFill>
                <a:latin typeface="Cambria" panose="02040503050406030204" pitchFamily="18" charset="0"/>
              </a:rPr>
              <a:t>ернийн дээж хуваах</a:t>
            </a:r>
            <a:endParaRPr lang="en-AU" sz="1200" b="1" dirty="0">
              <a:solidFill>
                <a:schemeClr val="tx2">
                  <a:lumMod val="75000"/>
                </a:schemeClr>
              </a:solidFill>
              <a:latin typeface="Cambria" panose="02040503050406030204" pitchFamily="18" charset="0"/>
            </a:endParaRPr>
          </a:p>
          <a:p>
            <a:pPr marL="84138" indent="-84138" algn="ctr">
              <a:buFont typeface="Arial" panose="020B0604020202020204" pitchFamily="34" charset="0"/>
              <a:buChar char="•"/>
            </a:pPr>
            <a:r>
              <a:rPr lang="mn-MN" sz="1200" b="1" dirty="0" smtClean="0">
                <a:solidFill>
                  <a:schemeClr val="tx2">
                    <a:lumMod val="75000"/>
                  </a:schemeClr>
                </a:solidFill>
                <a:latin typeface="Cambria" panose="02040503050406030204" pitchFamily="18" charset="0"/>
              </a:rPr>
              <a:t>Кернийн дээжийн зураг </a:t>
            </a:r>
            <a:r>
              <a:rPr lang="mn-MN" sz="1200" b="1" dirty="0">
                <a:solidFill>
                  <a:schemeClr val="tx2">
                    <a:lumMod val="75000"/>
                  </a:schemeClr>
                </a:solidFill>
                <a:latin typeface="Cambria" panose="02040503050406030204" pitchFamily="18" charset="0"/>
              </a:rPr>
              <a:t>авах</a:t>
            </a:r>
            <a:endParaRPr lang="en-AU" sz="1200" b="1" dirty="0">
              <a:solidFill>
                <a:schemeClr val="tx2">
                  <a:lumMod val="75000"/>
                </a:schemeClr>
              </a:solidFill>
              <a:latin typeface="Cambria" panose="02040503050406030204" pitchFamily="18" charset="0"/>
            </a:endParaRPr>
          </a:p>
          <a:p>
            <a:pPr marL="84138" indent="-84138" algn="ctr">
              <a:buFont typeface="Arial" panose="020B0604020202020204" pitchFamily="34" charset="0"/>
              <a:buChar char="•"/>
            </a:pPr>
            <a:r>
              <a:rPr lang="mn-MN" sz="1200" b="1" dirty="0">
                <a:solidFill>
                  <a:schemeClr val="tx2">
                    <a:lumMod val="75000"/>
                  </a:schemeClr>
                </a:solidFill>
                <a:latin typeface="Cambria" panose="02040503050406030204" pitchFamily="18" charset="0"/>
              </a:rPr>
              <a:t>Кернийн </a:t>
            </a:r>
            <a:r>
              <a:rPr lang="mn-MN" sz="1200" b="1" dirty="0" smtClean="0">
                <a:solidFill>
                  <a:schemeClr val="tx2">
                    <a:lumMod val="75000"/>
                  </a:schemeClr>
                </a:solidFill>
                <a:latin typeface="Cambria" panose="02040503050406030204" pitchFamily="18" charset="0"/>
              </a:rPr>
              <a:t>дээжийг </a:t>
            </a:r>
            <a:r>
              <a:rPr lang="mn-MN" sz="1200" b="1" dirty="0">
                <a:solidFill>
                  <a:schemeClr val="tx2">
                    <a:lumMod val="75000"/>
                  </a:schemeClr>
                </a:solidFill>
                <a:latin typeface="Cambria" panose="02040503050406030204" pitchFamily="18" charset="0"/>
              </a:rPr>
              <a:t>бүртгэх </a:t>
            </a:r>
            <a:endParaRPr lang="mn-MN" sz="1200" b="1" dirty="0" smtClean="0">
              <a:solidFill>
                <a:schemeClr val="tx2">
                  <a:lumMod val="75000"/>
                </a:schemeClr>
              </a:solidFill>
              <a:latin typeface="Cambria" panose="02040503050406030204" pitchFamily="18" charset="0"/>
            </a:endParaRPr>
          </a:p>
          <a:p>
            <a:pPr marL="84138" indent="-84138" algn="ctr">
              <a:buFont typeface="Arial" panose="020B0604020202020204" pitchFamily="34" charset="0"/>
              <a:buChar char="•"/>
            </a:pPr>
            <a:r>
              <a:rPr lang="mn-MN" sz="1200" b="1" dirty="0">
                <a:solidFill>
                  <a:schemeClr val="tx2">
                    <a:lumMod val="75000"/>
                  </a:schemeClr>
                </a:solidFill>
                <a:latin typeface="Cambria" panose="02040503050406030204" pitchFamily="18" charset="0"/>
              </a:rPr>
              <a:t>Кернийн </a:t>
            </a:r>
            <a:r>
              <a:rPr lang="mn-MN" sz="1200" b="1" dirty="0" smtClean="0">
                <a:solidFill>
                  <a:schemeClr val="tx2">
                    <a:lumMod val="75000"/>
                  </a:schemeClr>
                </a:solidFill>
                <a:latin typeface="Cambria" panose="02040503050406030204" pitchFamily="18" charset="0"/>
              </a:rPr>
              <a:t>дээжийг </a:t>
            </a:r>
            <a:r>
              <a:rPr lang="mn-MN" sz="1200" b="1" dirty="0">
                <a:solidFill>
                  <a:schemeClr val="tx2">
                    <a:lumMod val="75000"/>
                  </a:schemeClr>
                </a:solidFill>
                <a:latin typeface="Cambria" panose="02040503050406030204" pitchFamily="18" charset="0"/>
              </a:rPr>
              <a:t>архивлах </a:t>
            </a:r>
            <a:r>
              <a:rPr lang="mn-MN" sz="1200" b="1" dirty="0" smtClean="0">
                <a:solidFill>
                  <a:schemeClr val="tx2">
                    <a:lumMod val="75000"/>
                  </a:schemeClr>
                </a:solidFill>
                <a:latin typeface="Cambria" panose="02040503050406030204" pitchFamily="18" charset="0"/>
              </a:rPr>
              <a:t>менежмент ба логистик</a:t>
            </a:r>
            <a:endParaRPr lang="en-AU" sz="1200" b="1" dirty="0">
              <a:solidFill>
                <a:schemeClr val="tx2">
                  <a:lumMod val="75000"/>
                </a:schemeClr>
              </a:solidFill>
              <a:latin typeface="Cambria" panose="02040503050406030204" pitchFamily="18" charset="0"/>
            </a:endParaRPr>
          </a:p>
        </p:txBody>
      </p:sp>
      <p:sp>
        <p:nvSpPr>
          <p:cNvPr id="17" name="Title 4"/>
          <p:cNvSpPr>
            <a:spLocks noGrp="1"/>
          </p:cNvSpPr>
          <p:nvPr>
            <p:ph type="title"/>
          </p:nvPr>
        </p:nvSpPr>
        <p:spPr>
          <a:xfrm>
            <a:off x="323528" y="332657"/>
            <a:ext cx="7438195" cy="432048"/>
          </a:xfrm>
        </p:spPr>
        <p:txBody>
          <a:bodyPr/>
          <a:lstStyle/>
          <a:p>
            <a:r>
              <a:rPr lang="mn-MN" sz="3000" dirty="0" smtClean="0">
                <a:solidFill>
                  <a:srgbClr val="6A8EB3"/>
                </a:solidFill>
              </a:rPr>
              <a:t>Геохимийн салбар - Дээж бэлтгэл</a:t>
            </a:r>
            <a:endParaRPr lang="en-US" sz="3000" dirty="0"/>
          </a:p>
        </p:txBody>
      </p:sp>
      <p:sp>
        <p:nvSpPr>
          <p:cNvPr id="16" name="TextBox 15"/>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latin typeface="Cambria" panose="02040503050406030204" pitchFamily="18" charset="0"/>
              </a:rPr>
              <a:t>ALS CoreViewer</a:t>
            </a:r>
            <a:endParaRPr lang="en-US" dirty="0">
              <a:solidFill>
                <a:schemeClr val="bg1"/>
              </a:solidFill>
              <a:latin typeface="Cambria" panose="02040503050406030204" pitchFamily="18" charset="0"/>
            </a:endParaRPr>
          </a:p>
        </p:txBody>
      </p:sp>
    </p:spTree>
    <p:extLst>
      <p:ext uri="{BB962C8B-B14F-4D97-AF65-F5344CB8AC3E}">
        <p14:creationId xmlns:p14="http://schemas.microsoft.com/office/powerpoint/2010/main" val="15806643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23528" y="152400"/>
            <a:ext cx="7438195" cy="536105"/>
          </a:xfrm>
        </p:spPr>
        <p:txBody>
          <a:bodyPr/>
          <a:lstStyle/>
          <a:p>
            <a:r>
              <a:rPr lang="mn-MN" sz="2800" dirty="0">
                <a:solidFill>
                  <a:srgbClr val="6A8EB3"/>
                </a:solidFill>
              </a:rPr>
              <a:t>Геохимийн салбар </a:t>
            </a:r>
            <a:r>
              <a:rPr lang="mn-MN" sz="2800" dirty="0" smtClean="0">
                <a:solidFill>
                  <a:srgbClr val="6A8EB3"/>
                </a:solidFill>
              </a:rPr>
              <a:t>- </a:t>
            </a:r>
            <a:r>
              <a:rPr lang="mn-MN" dirty="0" smtClean="0"/>
              <a:t>Хайгуулын </a:t>
            </a:r>
            <a:r>
              <a:rPr lang="mn-MN" dirty="0"/>
              <a:t>ба хүдрийн </a:t>
            </a:r>
            <a:r>
              <a:rPr lang="mn-MN" dirty="0" smtClean="0"/>
              <a:t>түвшин дэх алт ба  мөнгөний шинжилгээ</a:t>
            </a:r>
            <a:endParaRPr lang="en-AU" dirty="0"/>
          </a:p>
        </p:txBody>
      </p:sp>
      <p:sp>
        <p:nvSpPr>
          <p:cNvPr id="9" name="Slide Number Placeholder 8"/>
          <p:cNvSpPr>
            <a:spLocks noGrp="1"/>
          </p:cNvSpPr>
          <p:nvPr>
            <p:ph type="sldNum" sz="quarter" idx="10"/>
          </p:nvPr>
        </p:nvSpPr>
        <p:spPr/>
        <p:txBody>
          <a:bodyPr/>
          <a:lstStyle/>
          <a:p>
            <a:fld id="{DC3496A9-9CB0-45EB-A24D-838866E58C2C}" type="slidenum">
              <a:rPr lang="en-US" smtClean="0"/>
              <a:t>5</a:t>
            </a:fld>
            <a:endParaRPr lang="en-US"/>
          </a:p>
        </p:txBody>
      </p:sp>
      <p:grpSp>
        <p:nvGrpSpPr>
          <p:cNvPr id="27" name="Group 26"/>
          <p:cNvGrpSpPr/>
          <p:nvPr/>
        </p:nvGrpSpPr>
        <p:grpSpPr>
          <a:xfrm>
            <a:off x="395289" y="1096570"/>
            <a:ext cx="8353423" cy="4640146"/>
            <a:chOff x="395289" y="1325170"/>
            <a:chExt cx="8353423" cy="4640146"/>
          </a:xfrm>
        </p:grpSpPr>
        <p:sp>
          <p:nvSpPr>
            <p:cNvPr id="28" name="Freeform: Shape 4"/>
            <p:cNvSpPr/>
            <p:nvPr/>
          </p:nvSpPr>
          <p:spPr>
            <a:xfrm>
              <a:off x="395289" y="3750185"/>
              <a:ext cx="2600949" cy="1182863"/>
            </a:xfrm>
            <a:custGeom>
              <a:avLst/>
              <a:gdLst>
                <a:gd name="connsiteX0" fmla="*/ 0 w 2600949"/>
                <a:gd name="connsiteY0" fmla="*/ 0 h 1055779"/>
                <a:gd name="connsiteX1" fmla="*/ 2600949 w 2600949"/>
                <a:gd name="connsiteY1" fmla="*/ 0 h 1055779"/>
                <a:gd name="connsiteX2" fmla="*/ 2600949 w 2600949"/>
                <a:gd name="connsiteY2" fmla="*/ 1055779 h 1055779"/>
                <a:gd name="connsiteX3" fmla="*/ 0 w 2600949"/>
                <a:gd name="connsiteY3" fmla="*/ 1055779 h 1055779"/>
                <a:gd name="connsiteX4" fmla="*/ 0 w 2600949"/>
                <a:gd name="connsiteY4" fmla="*/ 0 h 1055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949" h="1055779">
                  <a:moveTo>
                    <a:pt x="0" y="0"/>
                  </a:moveTo>
                  <a:lnTo>
                    <a:pt x="2600949" y="0"/>
                  </a:lnTo>
                  <a:lnTo>
                    <a:pt x="2600949" y="1055779"/>
                  </a:lnTo>
                  <a:lnTo>
                    <a:pt x="0" y="1055779"/>
                  </a:lnTo>
                  <a:lnTo>
                    <a:pt x="0" y="0"/>
                  </a:lnTo>
                  <a:close/>
                </a:path>
              </a:pathLst>
            </a:custGeom>
            <a:solidFill>
              <a:schemeClr val="accent1">
                <a:alpha val="90000"/>
              </a:schemeClr>
            </a:solid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6532" tIns="287137" rIns="856817" bIns="274320" numCol="1" spcCol="1270" anchor="ctr" anchorCtr="0">
              <a:noAutofit/>
            </a:bodyPr>
            <a:lstStyle/>
            <a:p>
              <a:pPr marL="0" lvl="1" algn="ctr" defTabSz="622300">
                <a:lnSpc>
                  <a:spcPct val="90000"/>
                </a:lnSpc>
                <a:spcBef>
                  <a:spcPct val="0"/>
                </a:spcBef>
                <a:spcAft>
                  <a:spcPct val="15000"/>
                </a:spcAft>
                <a:buFont typeface="Wingdings" panose="05000000000000000000" pitchFamily="2" charset="2"/>
                <a:buNone/>
              </a:pPr>
              <a:r>
                <a:rPr lang="mn-MN" sz="1300" b="1" dirty="0">
                  <a:solidFill>
                    <a:prstClr val="white"/>
                  </a:solidFill>
                  <a:latin typeface="Cambria" panose="02040503050406030204" pitchFamily="18" charset="0"/>
                </a:rPr>
                <a:t>Идэвхжүүлсэн нүүрсэн дэх </a:t>
              </a:r>
              <a:r>
                <a:rPr lang="mn-MN" sz="1300" b="1" dirty="0" smtClean="0">
                  <a:solidFill>
                    <a:prstClr val="white"/>
                  </a:solidFill>
                  <a:latin typeface="Cambria" panose="02040503050406030204" pitchFamily="18" charset="0"/>
                </a:rPr>
                <a:t>алтны агуулгыг үнсжүүлж, хаан дарсны задаргаанд оруулан тодорхойлох</a:t>
              </a:r>
              <a:endParaRPr lang="en-AU" sz="1300" b="1" dirty="0">
                <a:solidFill>
                  <a:prstClr val="white"/>
                </a:solidFill>
                <a:latin typeface="Cambria" panose="02040503050406030204" pitchFamily="18" charset="0"/>
              </a:endParaRPr>
            </a:p>
          </p:txBody>
        </p:sp>
        <p:sp>
          <p:nvSpPr>
            <p:cNvPr id="29" name="Freeform: Shape 5"/>
            <p:cNvSpPr/>
            <p:nvPr/>
          </p:nvSpPr>
          <p:spPr>
            <a:xfrm>
              <a:off x="6226074" y="2365384"/>
              <a:ext cx="2522638" cy="2567664"/>
            </a:xfrm>
            <a:custGeom>
              <a:avLst/>
              <a:gdLst>
                <a:gd name="connsiteX0" fmla="*/ 0 w 2803641"/>
                <a:gd name="connsiteY0" fmla="*/ 0 h 1195585"/>
                <a:gd name="connsiteX1" fmla="*/ 2803641 w 2803641"/>
                <a:gd name="connsiteY1" fmla="*/ 0 h 1195585"/>
                <a:gd name="connsiteX2" fmla="*/ 2803641 w 2803641"/>
                <a:gd name="connsiteY2" fmla="*/ 1195585 h 1195585"/>
                <a:gd name="connsiteX3" fmla="*/ 0 w 2803641"/>
                <a:gd name="connsiteY3" fmla="*/ 1195585 h 1195585"/>
                <a:gd name="connsiteX4" fmla="*/ 0 w 2803641"/>
                <a:gd name="connsiteY4" fmla="*/ 0 h 1195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641" h="1195585">
                  <a:moveTo>
                    <a:pt x="0" y="0"/>
                  </a:moveTo>
                  <a:lnTo>
                    <a:pt x="2803641" y="0"/>
                  </a:lnTo>
                  <a:lnTo>
                    <a:pt x="2803641" y="1195585"/>
                  </a:lnTo>
                  <a:lnTo>
                    <a:pt x="0" y="1195585"/>
                  </a:lnTo>
                  <a:lnTo>
                    <a:pt x="0" y="0"/>
                  </a:lnTo>
                  <a:close/>
                </a:path>
              </a:pathLst>
            </a:custGeom>
            <a:solidFill>
              <a:schemeClr val="accent1">
                <a:alpha val="90000"/>
              </a:schemeClr>
            </a:solid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20695" tIns="274320" rIns="182880" bIns="325159" numCol="1" spcCol="1270" anchor="ctr" anchorCtr="0">
              <a:noAutofit/>
            </a:bodyPr>
            <a:lstStyle/>
            <a:p>
              <a:pPr marL="114300" lvl="1" indent="-114300" algn="ctr" defTabSz="622300">
                <a:lnSpc>
                  <a:spcPct val="90000"/>
                </a:lnSpc>
                <a:spcBef>
                  <a:spcPct val="0"/>
                </a:spcBef>
                <a:spcAft>
                  <a:spcPct val="15000"/>
                </a:spcAft>
                <a:buFont typeface="Wingdings" panose="05000000000000000000" pitchFamily="2" charset="2"/>
                <a:buNone/>
              </a:pPr>
              <a:r>
                <a:rPr lang="mn-MN" sz="1600" b="1" dirty="0">
                  <a:solidFill>
                    <a:prstClr val="white"/>
                  </a:solidFill>
                  <a:latin typeface="Cambria" panose="02040503050406030204" pitchFamily="18" charset="0"/>
                </a:rPr>
                <a:t>Галын шинжилгээ, хаан дарсны </a:t>
              </a:r>
              <a:r>
                <a:rPr lang="mn-MN" sz="1600" b="1" dirty="0" smtClean="0">
                  <a:solidFill>
                    <a:prstClr val="white"/>
                  </a:solidFill>
                  <a:latin typeface="Cambria" panose="02040503050406030204" pitchFamily="18" charset="0"/>
                </a:rPr>
                <a:t>задаргаа - Алт, мөнгөний  агуулгыг тодорхойлох</a:t>
              </a:r>
              <a:endParaRPr lang="en-AU" sz="1600" dirty="0">
                <a:solidFill>
                  <a:prstClr val="white"/>
                </a:solidFill>
                <a:latin typeface="Cambria" panose="02040503050406030204" pitchFamily="18" charset="0"/>
              </a:endParaRPr>
            </a:p>
          </p:txBody>
        </p:sp>
        <p:sp>
          <p:nvSpPr>
            <p:cNvPr id="30" name="Freeform: Shape 6"/>
            <p:cNvSpPr/>
            <p:nvPr/>
          </p:nvSpPr>
          <p:spPr>
            <a:xfrm>
              <a:off x="395289" y="2365384"/>
              <a:ext cx="2600949" cy="1195585"/>
            </a:xfrm>
            <a:custGeom>
              <a:avLst/>
              <a:gdLst>
                <a:gd name="connsiteX0" fmla="*/ 0 w 2600949"/>
                <a:gd name="connsiteY0" fmla="*/ 0 h 1195585"/>
                <a:gd name="connsiteX1" fmla="*/ 2600949 w 2600949"/>
                <a:gd name="connsiteY1" fmla="*/ 0 h 1195585"/>
                <a:gd name="connsiteX2" fmla="*/ 2600949 w 2600949"/>
                <a:gd name="connsiteY2" fmla="*/ 1195585 h 1195585"/>
                <a:gd name="connsiteX3" fmla="*/ 0 w 2600949"/>
                <a:gd name="connsiteY3" fmla="*/ 1195585 h 1195585"/>
                <a:gd name="connsiteX4" fmla="*/ 0 w 2600949"/>
                <a:gd name="connsiteY4" fmla="*/ 0 h 1195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949" h="1195585">
                  <a:moveTo>
                    <a:pt x="0" y="0"/>
                  </a:moveTo>
                  <a:lnTo>
                    <a:pt x="2600949" y="0"/>
                  </a:lnTo>
                  <a:lnTo>
                    <a:pt x="2600949" y="1195585"/>
                  </a:lnTo>
                  <a:lnTo>
                    <a:pt x="0" y="1195585"/>
                  </a:lnTo>
                  <a:lnTo>
                    <a:pt x="0" y="0"/>
                  </a:lnTo>
                  <a:close/>
                </a:path>
              </a:pathLst>
            </a:custGeom>
            <a:solidFill>
              <a:schemeClr val="accent1">
                <a:alpha val="90000"/>
              </a:schemeClr>
            </a:solid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9603" tIns="365760" rIns="822960" bIns="378499" numCol="1" spcCol="1270" anchor="ctr" anchorCtr="0">
              <a:noAutofit/>
            </a:bodyPr>
            <a:lstStyle/>
            <a:p>
              <a:pPr algn="ctr"/>
              <a:r>
                <a:rPr lang="mn-MN" sz="1300" b="1" dirty="0" smtClean="0">
                  <a:solidFill>
                    <a:prstClr val="white"/>
                  </a:solidFill>
                  <a:latin typeface="Cambria" panose="02040503050406030204" pitchFamily="18" charset="0"/>
                </a:rPr>
                <a:t>Цианидад уусдаг алтны агуулгыг  </a:t>
              </a:r>
              <a:endParaRPr lang="mn-MN" sz="1300" b="1" dirty="0">
                <a:solidFill>
                  <a:prstClr val="white"/>
                </a:solidFill>
                <a:latin typeface="Cambria" panose="02040503050406030204" pitchFamily="18" charset="0"/>
              </a:endParaRPr>
            </a:p>
            <a:p>
              <a:pPr algn="ctr"/>
              <a:r>
                <a:rPr lang="en-AU" sz="1300" b="1" dirty="0">
                  <a:solidFill>
                    <a:prstClr val="white"/>
                  </a:solidFill>
                  <a:latin typeface="Cambria" panose="02040503050406030204" pitchFamily="18" charset="0"/>
                </a:rPr>
                <a:t>AAS </a:t>
              </a:r>
              <a:r>
                <a:rPr lang="mn-MN" sz="1300" b="1" dirty="0">
                  <a:solidFill>
                    <a:prstClr val="white"/>
                  </a:solidFill>
                  <a:latin typeface="Cambria" panose="02040503050406030204" pitchFamily="18" charset="0"/>
                </a:rPr>
                <a:t>төхөөрөмжөөр </a:t>
              </a:r>
              <a:r>
                <a:rPr lang="mn-MN" sz="1300" b="1" dirty="0" smtClean="0">
                  <a:solidFill>
                    <a:prstClr val="white"/>
                  </a:solidFill>
                  <a:latin typeface="Cambria" panose="02040503050406030204" pitchFamily="18" charset="0"/>
                </a:rPr>
                <a:t>тодорхойлох</a:t>
              </a:r>
              <a:endParaRPr lang="en-AU" sz="1300" b="1" dirty="0">
                <a:solidFill>
                  <a:prstClr val="white"/>
                </a:solidFill>
                <a:latin typeface="Cambria" panose="02040503050406030204" pitchFamily="18" charset="0"/>
              </a:endParaRPr>
            </a:p>
          </p:txBody>
        </p:sp>
        <p:sp>
          <p:nvSpPr>
            <p:cNvPr id="31" name="Freeform: Shape 7"/>
            <p:cNvSpPr/>
            <p:nvPr/>
          </p:nvSpPr>
          <p:spPr>
            <a:xfrm>
              <a:off x="2239570" y="1325170"/>
              <a:ext cx="2279779" cy="2279779"/>
            </a:xfrm>
            <a:custGeom>
              <a:avLst/>
              <a:gdLst>
                <a:gd name="connsiteX0" fmla="*/ 0 w 2279779"/>
                <a:gd name="connsiteY0" fmla="*/ 2279779 h 2279779"/>
                <a:gd name="connsiteX1" fmla="*/ 2279779 w 2279779"/>
                <a:gd name="connsiteY1" fmla="*/ 0 h 2279779"/>
                <a:gd name="connsiteX2" fmla="*/ 2279779 w 2279779"/>
                <a:gd name="connsiteY2" fmla="*/ 2279779 h 2279779"/>
                <a:gd name="connsiteX3" fmla="*/ 0 w 2279779"/>
                <a:gd name="connsiteY3" fmla="*/ 2279779 h 2279779"/>
              </a:gdLst>
              <a:ahLst/>
              <a:cxnLst>
                <a:cxn ang="0">
                  <a:pos x="connsiteX0" y="connsiteY0"/>
                </a:cxn>
                <a:cxn ang="0">
                  <a:pos x="connsiteX1" y="connsiteY1"/>
                </a:cxn>
                <a:cxn ang="0">
                  <a:pos x="connsiteX2" y="connsiteY2"/>
                </a:cxn>
                <a:cxn ang="0">
                  <a:pos x="connsiteX3" y="connsiteY3"/>
                </a:cxn>
              </a:cxnLst>
              <a:rect l="l" t="t" r="r" b="b"/>
              <a:pathLst>
                <a:path w="2279779" h="2279779">
                  <a:moveTo>
                    <a:pt x="0" y="2279779"/>
                  </a:moveTo>
                  <a:cubicBezTo>
                    <a:pt x="0" y="1020692"/>
                    <a:pt x="1020692" y="0"/>
                    <a:pt x="2279779" y="0"/>
                  </a:cubicBezTo>
                  <a:lnTo>
                    <a:pt x="2279779" y="2279779"/>
                  </a:lnTo>
                  <a:lnTo>
                    <a:pt x="0" y="2279779"/>
                  </a:lnTo>
                  <a:close/>
                </a:path>
              </a:pathLst>
            </a:custGeom>
            <a:gradFill flip="none" rotWithShape="1">
              <a:gsLst>
                <a:gs pos="0">
                  <a:srgbClr val="FFFF99"/>
                </a:gs>
                <a:gs pos="100000">
                  <a:schemeClr val="accent4">
                    <a:lumMod val="100000"/>
                  </a:schemeClr>
                </a:gs>
              </a:gsLst>
              <a:path path="circle">
                <a:fillToRect l="100000" t="100000"/>
              </a:path>
              <a:tileRect r="-100000" b="-100000"/>
            </a:gradFill>
            <a:ln w="984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84000" rIns="182880" bIns="91440" numCol="1" spcCol="1270" anchor="ctr" anchorCtr="0">
              <a:noAutofit/>
            </a:bodyPr>
            <a:lstStyle/>
            <a:p>
              <a:pPr algn="r" defTabSz="711200">
                <a:lnSpc>
                  <a:spcPct val="90000"/>
                </a:lnSpc>
                <a:spcBef>
                  <a:spcPct val="0"/>
                </a:spcBef>
                <a:spcAft>
                  <a:spcPct val="35000"/>
                </a:spcAft>
              </a:pPr>
              <a:r>
                <a:rPr lang="mn-MN" sz="1900" b="1" dirty="0" smtClean="0">
                  <a:solidFill>
                    <a:srgbClr val="005387"/>
                  </a:solidFill>
                  <a:latin typeface="Cambria" panose="02040503050406030204" pitchFamily="18" charset="0"/>
                </a:rPr>
                <a:t>Цианидын уусгалтаар алт тодорхойлох</a:t>
              </a:r>
              <a:endParaRPr lang="en-US" spc="-20" dirty="0">
                <a:solidFill>
                  <a:srgbClr val="005387"/>
                </a:solidFill>
                <a:latin typeface="Cambria" panose="02040503050406030204" pitchFamily="18" charset="0"/>
              </a:endParaRPr>
            </a:p>
          </p:txBody>
        </p:sp>
        <p:sp>
          <p:nvSpPr>
            <p:cNvPr id="32" name="Freeform: Shape 11"/>
            <p:cNvSpPr/>
            <p:nvPr/>
          </p:nvSpPr>
          <p:spPr>
            <a:xfrm>
              <a:off x="4599937" y="1325170"/>
              <a:ext cx="2279779" cy="2279779"/>
            </a:xfrm>
            <a:custGeom>
              <a:avLst/>
              <a:gdLst>
                <a:gd name="connsiteX0" fmla="*/ 0 w 2279779"/>
                <a:gd name="connsiteY0" fmla="*/ 2279779 h 2279779"/>
                <a:gd name="connsiteX1" fmla="*/ 2279779 w 2279779"/>
                <a:gd name="connsiteY1" fmla="*/ 0 h 2279779"/>
                <a:gd name="connsiteX2" fmla="*/ 2279779 w 2279779"/>
                <a:gd name="connsiteY2" fmla="*/ 2279779 h 2279779"/>
                <a:gd name="connsiteX3" fmla="*/ 0 w 2279779"/>
                <a:gd name="connsiteY3" fmla="*/ 2279779 h 2279779"/>
              </a:gdLst>
              <a:ahLst/>
              <a:cxnLst>
                <a:cxn ang="0">
                  <a:pos x="connsiteX0" y="connsiteY0"/>
                </a:cxn>
                <a:cxn ang="0">
                  <a:pos x="connsiteX1" y="connsiteY1"/>
                </a:cxn>
                <a:cxn ang="0">
                  <a:pos x="connsiteX2" y="connsiteY2"/>
                </a:cxn>
                <a:cxn ang="0">
                  <a:pos x="connsiteX3" y="connsiteY3"/>
                </a:cxn>
              </a:cxnLst>
              <a:rect l="l" t="t" r="r" b="b"/>
              <a:pathLst>
                <a:path w="2279779" h="2279779">
                  <a:moveTo>
                    <a:pt x="0" y="0"/>
                  </a:moveTo>
                  <a:cubicBezTo>
                    <a:pt x="1259087" y="0"/>
                    <a:pt x="2279779" y="1020692"/>
                    <a:pt x="2279779" y="2279779"/>
                  </a:cubicBezTo>
                  <a:lnTo>
                    <a:pt x="0" y="2279779"/>
                  </a:lnTo>
                  <a:lnTo>
                    <a:pt x="0" y="0"/>
                  </a:lnTo>
                  <a:close/>
                </a:path>
              </a:pathLst>
            </a:custGeom>
            <a:gradFill flip="none" rotWithShape="1">
              <a:gsLst>
                <a:gs pos="0">
                  <a:srgbClr val="FFFF99"/>
                </a:gs>
                <a:gs pos="100000">
                  <a:schemeClr val="accent4">
                    <a:lumMod val="100000"/>
                  </a:schemeClr>
                </a:gs>
              </a:gsLst>
              <a:path path="circle">
                <a:fillToRect t="100000" r="100000"/>
              </a:path>
              <a:tileRect l="-100000" b="-100000"/>
            </a:gradFill>
            <a:ln w="984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8000" tIns="792000" rIns="612000" bIns="135128" numCol="1" spcCol="1270" anchor="ctr" anchorCtr="0">
              <a:noAutofit/>
            </a:bodyPr>
            <a:lstStyle/>
            <a:p>
              <a:pPr defTabSz="1254125">
                <a:lnSpc>
                  <a:spcPct val="90000"/>
                </a:lnSpc>
                <a:spcBef>
                  <a:spcPct val="0"/>
                </a:spcBef>
                <a:spcAft>
                  <a:spcPct val="35000"/>
                </a:spcAft>
              </a:pPr>
              <a:r>
                <a:rPr lang="mn-MN" sz="1900" b="1" dirty="0" smtClean="0">
                  <a:solidFill>
                    <a:srgbClr val="005387"/>
                  </a:solidFill>
                  <a:latin typeface="Cambria" panose="02040503050406030204" pitchFamily="18" charset="0"/>
                </a:rPr>
                <a:t>Чулуу болон өрмийн чөмгийн дээжинд алт  тодорхойлох</a:t>
              </a:r>
              <a:endParaRPr lang="en-AU" sz="1900" dirty="0">
                <a:solidFill>
                  <a:srgbClr val="005387"/>
                </a:solidFill>
                <a:latin typeface="Cambria" panose="02040503050406030204" pitchFamily="18" charset="0"/>
              </a:endParaRPr>
            </a:p>
          </p:txBody>
        </p:sp>
        <p:sp>
          <p:nvSpPr>
            <p:cNvPr id="33" name="Freeform: Shape 12"/>
            <p:cNvSpPr/>
            <p:nvPr/>
          </p:nvSpPr>
          <p:spPr>
            <a:xfrm>
              <a:off x="4599937" y="3685536"/>
              <a:ext cx="2279780" cy="2279780"/>
            </a:xfrm>
            <a:custGeom>
              <a:avLst/>
              <a:gdLst>
                <a:gd name="connsiteX0" fmla="*/ 0 w 2279779"/>
                <a:gd name="connsiteY0" fmla="*/ 2279779 h 2279779"/>
                <a:gd name="connsiteX1" fmla="*/ 2279779 w 2279779"/>
                <a:gd name="connsiteY1" fmla="*/ 0 h 2279779"/>
                <a:gd name="connsiteX2" fmla="*/ 2279779 w 2279779"/>
                <a:gd name="connsiteY2" fmla="*/ 2279779 h 2279779"/>
                <a:gd name="connsiteX3" fmla="*/ 0 w 2279779"/>
                <a:gd name="connsiteY3" fmla="*/ 2279779 h 2279779"/>
              </a:gdLst>
              <a:ahLst/>
              <a:cxnLst>
                <a:cxn ang="0">
                  <a:pos x="connsiteX0" y="connsiteY0"/>
                </a:cxn>
                <a:cxn ang="0">
                  <a:pos x="connsiteX1" y="connsiteY1"/>
                </a:cxn>
                <a:cxn ang="0">
                  <a:pos x="connsiteX2" y="connsiteY2"/>
                </a:cxn>
                <a:cxn ang="0">
                  <a:pos x="connsiteX3" y="connsiteY3"/>
                </a:cxn>
              </a:cxnLst>
              <a:rect l="l" t="t" r="r" b="b"/>
              <a:pathLst>
                <a:path w="2279779" h="2279779">
                  <a:moveTo>
                    <a:pt x="2279779" y="0"/>
                  </a:moveTo>
                  <a:cubicBezTo>
                    <a:pt x="2279779" y="1259087"/>
                    <a:pt x="1259087" y="2279779"/>
                    <a:pt x="0" y="2279779"/>
                  </a:cubicBezTo>
                  <a:lnTo>
                    <a:pt x="0" y="0"/>
                  </a:lnTo>
                  <a:lnTo>
                    <a:pt x="2279779" y="0"/>
                  </a:lnTo>
                  <a:close/>
                </a:path>
              </a:pathLst>
            </a:custGeom>
            <a:gradFill>
              <a:gsLst>
                <a:gs pos="0">
                  <a:schemeClr val="lt1">
                    <a:tint val="40000"/>
                    <a:satMod val="350000"/>
                  </a:schemeClr>
                </a:gs>
                <a:gs pos="40000">
                  <a:srgbClr val="FFFF99"/>
                </a:gs>
                <a:gs pos="100000">
                  <a:schemeClr val="lt1">
                    <a:shade val="20000"/>
                    <a:satMod val="255000"/>
                  </a:schemeClr>
                </a:gs>
              </a:gsLst>
            </a:gradFill>
            <a:ln w="98425">
              <a:solidFill>
                <a:schemeClr val="bg1"/>
              </a:solidFill>
            </a:ln>
          </p:spPr>
          <p:style>
            <a:lnRef idx="2">
              <a:scrgbClr r="0" g="0" b="0"/>
            </a:lnRef>
            <a:fillRef idx="1002">
              <a:schemeClr val="lt1"/>
            </a:fillRef>
            <a:effectRef idx="0">
              <a:schemeClr val="accent1">
                <a:hueOff val="0"/>
                <a:satOff val="0"/>
                <a:lumOff val="0"/>
                <a:alphaOff val="0"/>
              </a:schemeClr>
            </a:effectRef>
            <a:fontRef idx="minor">
              <a:schemeClr val="lt1"/>
            </a:fontRef>
          </p:style>
          <p:txBody>
            <a:bodyPr spcFirstLastPara="0" vert="horz" wrap="square" lIns="216000" tIns="252000" rIns="135128" bIns="972000" numCol="1" spcCol="1270" anchor="b" anchorCtr="0">
              <a:noAutofit/>
            </a:bodyPr>
            <a:lstStyle/>
            <a:p>
              <a:pPr indent="-457200" defTabSz="179388">
                <a:lnSpc>
                  <a:spcPct val="90000"/>
                </a:lnSpc>
                <a:spcBef>
                  <a:spcPct val="0"/>
                </a:spcBef>
                <a:spcAft>
                  <a:spcPct val="35000"/>
                </a:spcAft>
              </a:pPr>
              <a:r>
                <a:rPr lang="mn-MN" b="1" dirty="0">
                  <a:solidFill>
                    <a:srgbClr val="005387"/>
                  </a:solidFill>
                  <a:latin typeface="Cambria" panose="02040503050406030204" pitchFamily="18" charset="0"/>
                </a:rPr>
                <a:t>Хөрс болон хурдсын дээжинд алт тодорхойлох</a:t>
              </a:r>
              <a:endParaRPr lang="en-AU" b="1" dirty="0">
                <a:solidFill>
                  <a:srgbClr val="005387"/>
                </a:solidFill>
                <a:latin typeface="Cambria" panose="02040503050406030204" pitchFamily="18" charset="0"/>
              </a:endParaRPr>
            </a:p>
          </p:txBody>
        </p:sp>
        <p:sp>
          <p:nvSpPr>
            <p:cNvPr id="34" name="Freeform: Shape 13"/>
            <p:cNvSpPr/>
            <p:nvPr/>
          </p:nvSpPr>
          <p:spPr>
            <a:xfrm>
              <a:off x="2239570" y="3677299"/>
              <a:ext cx="2279779" cy="2279779"/>
            </a:xfrm>
            <a:custGeom>
              <a:avLst/>
              <a:gdLst>
                <a:gd name="connsiteX0" fmla="*/ 0 w 2279779"/>
                <a:gd name="connsiteY0" fmla="*/ 2279779 h 2279779"/>
                <a:gd name="connsiteX1" fmla="*/ 2279779 w 2279779"/>
                <a:gd name="connsiteY1" fmla="*/ 0 h 2279779"/>
                <a:gd name="connsiteX2" fmla="*/ 2279779 w 2279779"/>
                <a:gd name="connsiteY2" fmla="*/ 2279779 h 2279779"/>
                <a:gd name="connsiteX3" fmla="*/ 0 w 2279779"/>
                <a:gd name="connsiteY3" fmla="*/ 2279779 h 2279779"/>
              </a:gdLst>
              <a:ahLst/>
              <a:cxnLst>
                <a:cxn ang="0">
                  <a:pos x="connsiteX0" y="connsiteY0"/>
                </a:cxn>
                <a:cxn ang="0">
                  <a:pos x="connsiteX1" y="connsiteY1"/>
                </a:cxn>
                <a:cxn ang="0">
                  <a:pos x="connsiteX2" y="connsiteY2"/>
                </a:cxn>
                <a:cxn ang="0">
                  <a:pos x="connsiteX3" y="connsiteY3"/>
                </a:cxn>
              </a:cxnLst>
              <a:rect l="l" t="t" r="r" b="b"/>
              <a:pathLst>
                <a:path w="2279779" h="2279779">
                  <a:moveTo>
                    <a:pt x="2279779" y="2279779"/>
                  </a:moveTo>
                  <a:cubicBezTo>
                    <a:pt x="1020692" y="2279779"/>
                    <a:pt x="0" y="1259087"/>
                    <a:pt x="0" y="0"/>
                  </a:cubicBezTo>
                  <a:lnTo>
                    <a:pt x="2279779" y="0"/>
                  </a:lnTo>
                  <a:lnTo>
                    <a:pt x="2279779" y="2279779"/>
                  </a:lnTo>
                  <a:close/>
                </a:path>
              </a:pathLst>
            </a:custGeom>
            <a:gradFill flip="none" rotWithShape="1">
              <a:gsLst>
                <a:gs pos="0">
                  <a:srgbClr val="FFFF99"/>
                </a:gs>
                <a:gs pos="100000">
                  <a:schemeClr val="accent4">
                    <a:lumMod val="100000"/>
                  </a:schemeClr>
                </a:gs>
              </a:gsLst>
              <a:path path="circle">
                <a:fillToRect l="100000" b="100000"/>
              </a:path>
              <a:tileRect t="-100000" r="-100000"/>
            </a:gradFill>
            <a:ln w="984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68000" tIns="432000" rIns="135128" bIns="900000" numCol="1" spcCol="1270" anchor="t" anchorCtr="0">
              <a:noAutofit/>
            </a:bodyPr>
            <a:lstStyle/>
            <a:p>
              <a:pPr algn="r" defTabSz="844550">
                <a:lnSpc>
                  <a:spcPct val="90000"/>
                </a:lnSpc>
                <a:spcBef>
                  <a:spcPct val="0"/>
                </a:spcBef>
                <a:spcAft>
                  <a:spcPct val="35000"/>
                </a:spcAft>
              </a:pPr>
              <a:r>
                <a:rPr lang="mn-MN" sz="1900" b="1" dirty="0" smtClean="0">
                  <a:solidFill>
                    <a:srgbClr val="005387"/>
                  </a:solidFill>
                  <a:latin typeface="Cambria" panose="02040503050406030204" pitchFamily="18" charset="0"/>
                </a:rPr>
                <a:t>Идэвхжүүлсэн нүүрсэнд алт тодорхойлох</a:t>
              </a:r>
              <a:endParaRPr lang="en-AU" sz="1900" dirty="0">
                <a:solidFill>
                  <a:srgbClr val="005387"/>
                </a:solidFill>
                <a:latin typeface="Cambria" panose="02040503050406030204" pitchFamily="18" charset="0"/>
              </a:endParaRPr>
            </a:p>
          </p:txBody>
        </p:sp>
        <p:sp>
          <p:nvSpPr>
            <p:cNvPr id="35" name="Arrow: Circular 14"/>
            <p:cNvSpPr/>
            <p:nvPr/>
          </p:nvSpPr>
          <p:spPr>
            <a:xfrm>
              <a:off x="4146836" y="3185889"/>
              <a:ext cx="850328" cy="831694"/>
            </a:xfrm>
            <a:prstGeom prst="circularArrow">
              <a:avLst/>
            </a:prstGeom>
            <a:noFill/>
            <a:ln w="25400">
              <a:noFill/>
            </a:ln>
          </p:spPr>
          <p:style>
            <a:lnRef idx="2">
              <a:scrgbClr r="0" g="0" b="0"/>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36" name="Arrow: Circular 15"/>
            <p:cNvSpPr/>
            <p:nvPr/>
          </p:nvSpPr>
          <p:spPr>
            <a:xfrm rot="10800000">
              <a:off x="4146836" y="3309308"/>
              <a:ext cx="850328" cy="831694"/>
            </a:xfrm>
            <a:prstGeom prst="circularArrow">
              <a:avLst/>
            </a:prstGeom>
            <a:noFill/>
            <a:ln w="25400">
              <a:noFill/>
            </a:ln>
          </p:spPr>
          <p:style>
            <a:lnRef idx="2">
              <a:scrgbClr r="0" g="0" b="0"/>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grpSp>
      <p:sp>
        <p:nvSpPr>
          <p:cNvPr id="15" name="TextBox 14"/>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latin typeface="Cambria" panose="02040503050406030204" pitchFamily="18" charset="0"/>
              </a:rPr>
              <a:t>ALS CoreViewer</a:t>
            </a:r>
            <a:endParaRPr lang="en-US" dirty="0">
              <a:solidFill>
                <a:schemeClr val="bg1"/>
              </a:solidFill>
              <a:latin typeface="Cambria" panose="02040503050406030204" pitchFamily="18" charset="0"/>
            </a:endParaRPr>
          </a:p>
        </p:txBody>
      </p:sp>
    </p:spTree>
    <p:extLst>
      <p:ext uri="{BB962C8B-B14F-4D97-AF65-F5344CB8AC3E}">
        <p14:creationId xmlns:p14="http://schemas.microsoft.com/office/powerpoint/2010/main" val="6539968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C3496A9-9CB0-45EB-A24D-838866E58C2C}" type="slidenum">
              <a:rPr lang="en-US" smtClean="0"/>
              <a:t>6</a:t>
            </a:fld>
            <a:endParaRPr lang="en-US"/>
          </a:p>
        </p:txBody>
      </p:sp>
      <p:grpSp>
        <p:nvGrpSpPr>
          <p:cNvPr id="7" name="Group 6"/>
          <p:cNvGrpSpPr/>
          <p:nvPr/>
        </p:nvGrpSpPr>
        <p:grpSpPr>
          <a:xfrm>
            <a:off x="431039" y="887162"/>
            <a:ext cx="8317674" cy="5537808"/>
            <a:chOff x="-406888" y="999072"/>
            <a:chExt cx="8317674" cy="5537808"/>
          </a:xfrm>
        </p:grpSpPr>
        <p:graphicFrame>
          <p:nvGraphicFramePr>
            <p:cNvPr id="8" name="Diagram 7"/>
            <p:cNvGraphicFramePr/>
            <p:nvPr>
              <p:extLst>
                <p:ext uri="{D42A27DB-BD31-4B8C-83A1-F6EECF244321}">
                  <p14:modId xmlns:p14="http://schemas.microsoft.com/office/powerpoint/2010/main" val="3089208072"/>
                </p:ext>
              </p:extLst>
            </p:nvPr>
          </p:nvGraphicFramePr>
          <p:xfrm>
            <a:off x="-406888" y="999072"/>
            <a:ext cx="8317674" cy="5537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Oval 8"/>
            <p:cNvSpPr/>
            <p:nvPr/>
          </p:nvSpPr>
          <p:spPr>
            <a:xfrm>
              <a:off x="2674068" y="2702431"/>
              <a:ext cx="2131658" cy="2131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p:cNvSpPr/>
            <p:nvPr/>
          </p:nvSpPr>
          <p:spPr>
            <a:xfrm>
              <a:off x="2818867" y="2835178"/>
              <a:ext cx="1866164" cy="1866164"/>
            </a:xfrm>
            <a:prstGeom prst="ellipse">
              <a:avLst/>
            </a:prstGeom>
            <a:blipFill dpi="0" rotWithShape="1">
              <a:blip r:embed="rId7"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AU" dirty="0"/>
            </a:p>
          </p:txBody>
        </p:sp>
      </p:grpSp>
      <p:sp>
        <p:nvSpPr>
          <p:cNvPr id="11" name="Callout: Line with Accent Bar 10"/>
          <p:cNvSpPr/>
          <p:nvPr/>
        </p:nvSpPr>
        <p:spPr>
          <a:xfrm>
            <a:off x="7260752" y="3581886"/>
            <a:ext cx="1730848" cy="1140293"/>
          </a:xfrm>
          <a:prstGeom prst="accentCallout1">
            <a:avLst>
              <a:gd name="adj1" fmla="val 55859"/>
              <a:gd name="adj2" fmla="val -1610"/>
              <a:gd name="adj3" fmla="val 51451"/>
              <a:gd name="adj4" fmla="val -11143"/>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sz="1200" b="1" dirty="0">
                <a:solidFill>
                  <a:schemeClr val="tx2">
                    <a:lumMod val="75000"/>
                  </a:schemeClr>
                </a:solidFill>
                <a:latin typeface="Cambria" panose="02040503050406030204" pitchFamily="18" charset="0"/>
              </a:rPr>
              <a:t>ICP-AES </a:t>
            </a:r>
            <a:r>
              <a:rPr lang="mn-MN" sz="1200" b="1" dirty="0">
                <a:solidFill>
                  <a:schemeClr val="tx2">
                    <a:lumMod val="75000"/>
                  </a:schemeClr>
                </a:solidFill>
                <a:latin typeface="Cambria" panose="02040503050406030204" pitchFamily="18" charset="0"/>
              </a:rPr>
              <a:t>төхөөрөмжөөр </a:t>
            </a:r>
            <a:r>
              <a:rPr lang="mn-MN" sz="1200" b="1" dirty="0" smtClean="0">
                <a:solidFill>
                  <a:schemeClr val="tx2">
                    <a:lumMod val="75000"/>
                  </a:schemeClr>
                </a:solidFill>
                <a:latin typeface="Cambria" panose="02040503050406030204" pitchFamily="18" charset="0"/>
              </a:rPr>
              <a:t>исэлдүүлэх </a:t>
            </a:r>
            <a:r>
              <a:rPr lang="mn-MN" sz="1200" b="1" dirty="0">
                <a:solidFill>
                  <a:schemeClr val="tx2">
                    <a:lumMod val="75000"/>
                  </a:schemeClr>
                </a:solidFill>
                <a:latin typeface="Cambria" panose="02040503050406030204" pitchFamily="18" charset="0"/>
              </a:rPr>
              <a:t>хүчлийн </a:t>
            </a:r>
            <a:r>
              <a:rPr lang="mn-MN" sz="1200" b="1" dirty="0" smtClean="0">
                <a:solidFill>
                  <a:schemeClr val="tx2">
                    <a:lumMod val="75000"/>
                  </a:schemeClr>
                </a:solidFill>
                <a:latin typeface="Cambria" panose="02040503050406030204" pitchFamily="18" charset="0"/>
              </a:rPr>
              <a:t>задаргаанд оруулж тодорхойлох</a:t>
            </a:r>
            <a:endParaRPr lang="en-US" sz="1200" b="1" dirty="0">
              <a:solidFill>
                <a:schemeClr val="tx2">
                  <a:lumMod val="75000"/>
                </a:schemeClr>
              </a:solidFill>
              <a:latin typeface="Cambria" panose="02040503050406030204" pitchFamily="18" charset="0"/>
            </a:endParaRPr>
          </a:p>
        </p:txBody>
      </p:sp>
      <p:sp>
        <p:nvSpPr>
          <p:cNvPr id="12" name="Callout: Line with Accent Bar 11"/>
          <p:cNvSpPr/>
          <p:nvPr/>
        </p:nvSpPr>
        <p:spPr>
          <a:xfrm>
            <a:off x="7260751" y="1137773"/>
            <a:ext cx="1730849" cy="1376828"/>
          </a:xfrm>
          <a:prstGeom prst="accentCallout1">
            <a:avLst>
              <a:gd name="adj1" fmla="val 36797"/>
              <a:gd name="adj2" fmla="val -2223"/>
              <a:gd name="adj3" fmla="val 52572"/>
              <a:gd name="adj4" fmla="val -50371"/>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lgn="just">
              <a:buFont typeface="Arial" panose="020B0604020202020204" pitchFamily="34" charset="0"/>
              <a:buChar char="•"/>
            </a:pPr>
            <a:r>
              <a:rPr lang="en-AU" sz="1200" b="1" dirty="0">
                <a:solidFill>
                  <a:schemeClr val="tx2">
                    <a:lumMod val="75000"/>
                  </a:schemeClr>
                </a:solidFill>
                <a:latin typeface="Cambria" panose="02040503050406030204" pitchFamily="18" charset="0"/>
              </a:rPr>
              <a:t>ICP-AES </a:t>
            </a:r>
            <a:r>
              <a:rPr lang="mn-MN" sz="1200" b="1" dirty="0" smtClean="0">
                <a:solidFill>
                  <a:schemeClr val="tx2">
                    <a:lumMod val="75000"/>
                  </a:schemeClr>
                </a:solidFill>
                <a:latin typeface="Cambria" panose="02040503050406030204" pitchFamily="18" charset="0"/>
              </a:rPr>
              <a:t>ба </a:t>
            </a:r>
            <a:r>
              <a:rPr lang="en-AU" sz="1200" b="1" dirty="0" smtClean="0">
                <a:solidFill>
                  <a:schemeClr val="tx2">
                    <a:lumMod val="75000"/>
                  </a:schemeClr>
                </a:solidFill>
                <a:latin typeface="Cambria" panose="02040503050406030204" pitchFamily="18" charset="0"/>
              </a:rPr>
              <a:t>AAS</a:t>
            </a:r>
            <a:r>
              <a:rPr lang="mn-MN" sz="1200" b="1" dirty="0" smtClean="0">
                <a:solidFill>
                  <a:schemeClr val="tx2">
                    <a:lumMod val="75000"/>
                  </a:schemeClr>
                </a:solidFill>
                <a:latin typeface="Cambria" panose="02040503050406030204" pitchFamily="18" charset="0"/>
              </a:rPr>
              <a:t> төхөөрөмж: Хаан </a:t>
            </a:r>
            <a:r>
              <a:rPr lang="mn-MN" sz="1200" b="1" dirty="0">
                <a:solidFill>
                  <a:schemeClr val="tx2">
                    <a:lumMod val="75000"/>
                  </a:schemeClr>
                </a:solidFill>
                <a:latin typeface="Cambria" panose="02040503050406030204" pitchFamily="18" charset="0"/>
              </a:rPr>
              <a:t>дарс болон 4 хүчлийн </a:t>
            </a:r>
            <a:r>
              <a:rPr lang="mn-MN" sz="1200" b="1" dirty="0" smtClean="0">
                <a:solidFill>
                  <a:schemeClr val="tx2">
                    <a:lumMod val="75000"/>
                  </a:schemeClr>
                </a:solidFill>
                <a:latin typeface="Cambria" panose="02040503050406030204" pitchFamily="18" charset="0"/>
              </a:rPr>
              <a:t>задаргаа,</a:t>
            </a:r>
          </a:p>
          <a:p>
            <a:pPr marL="171450" indent="-171450" algn="just">
              <a:buFont typeface="Arial" panose="020B0604020202020204" pitchFamily="34" charset="0"/>
              <a:buChar char="•"/>
            </a:pPr>
            <a:r>
              <a:rPr lang="en-US" sz="1200" b="1" dirty="0" smtClean="0">
                <a:solidFill>
                  <a:schemeClr val="tx2">
                    <a:lumMod val="75000"/>
                  </a:schemeClr>
                </a:solidFill>
                <a:latin typeface="Cambria" panose="02040503050406030204" pitchFamily="18" charset="0"/>
              </a:rPr>
              <a:t>XRF </a:t>
            </a:r>
            <a:r>
              <a:rPr lang="mn-MN" sz="1200" b="1" dirty="0" smtClean="0">
                <a:solidFill>
                  <a:schemeClr val="tx2">
                    <a:lumMod val="75000"/>
                  </a:schemeClr>
                </a:solidFill>
                <a:latin typeface="Cambria" panose="02040503050406030204" pitchFamily="18" charset="0"/>
              </a:rPr>
              <a:t>төхөөрөмж,</a:t>
            </a:r>
            <a:endParaRPr lang="mn-MN" sz="1200" b="1" dirty="0">
              <a:solidFill>
                <a:schemeClr val="tx2">
                  <a:lumMod val="75000"/>
                </a:schemeClr>
              </a:solidFill>
              <a:latin typeface="Cambria" panose="02040503050406030204" pitchFamily="18" charset="0"/>
            </a:endParaRPr>
          </a:p>
          <a:p>
            <a:pPr marL="171450" indent="-171450" algn="just">
              <a:buFont typeface="Arial" panose="020B0604020202020204" pitchFamily="34" charset="0"/>
              <a:buChar char="•"/>
            </a:pPr>
            <a:r>
              <a:rPr lang="mn-MN" sz="1200" b="1" dirty="0">
                <a:solidFill>
                  <a:schemeClr val="tx2">
                    <a:lumMod val="75000"/>
                  </a:schemeClr>
                </a:solidFill>
                <a:latin typeface="Cambria" panose="02040503050406030204" pitchFamily="18" charset="0"/>
              </a:rPr>
              <a:t>Сонгодог титрийн аргачлал</a:t>
            </a:r>
            <a:endParaRPr lang="en-US" sz="1200" b="1" dirty="0">
              <a:solidFill>
                <a:schemeClr val="tx2">
                  <a:lumMod val="75000"/>
                </a:schemeClr>
              </a:solidFill>
              <a:latin typeface="Cambria" panose="02040503050406030204" pitchFamily="18" charset="0"/>
            </a:endParaRPr>
          </a:p>
        </p:txBody>
      </p:sp>
      <p:sp>
        <p:nvSpPr>
          <p:cNvPr id="14" name="Callout: Line with Accent Bar 13"/>
          <p:cNvSpPr/>
          <p:nvPr/>
        </p:nvSpPr>
        <p:spPr>
          <a:xfrm>
            <a:off x="131805" y="1137773"/>
            <a:ext cx="1743589" cy="1148227"/>
          </a:xfrm>
          <a:prstGeom prst="accentCallout1">
            <a:avLst>
              <a:gd name="adj1" fmla="val 27300"/>
              <a:gd name="adj2" fmla="val 103937"/>
              <a:gd name="adj3" fmla="val 51019"/>
              <a:gd name="adj4" fmla="val 159868"/>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mn-MN" sz="1200" b="1" dirty="0">
                <a:solidFill>
                  <a:schemeClr val="tx2">
                    <a:lumMod val="75000"/>
                  </a:schemeClr>
                </a:solidFill>
                <a:latin typeface="Cambria" panose="02040503050406030204" pitchFamily="18" charset="0"/>
              </a:rPr>
              <a:t>Бага болон өндөр </a:t>
            </a:r>
            <a:r>
              <a:rPr lang="mn-MN" sz="1200" b="1" dirty="0" smtClean="0">
                <a:solidFill>
                  <a:schemeClr val="tx2">
                    <a:lumMod val="75000"/>
                  </a:schemeClr>
                </a:solidFill>
                <a:latin typeface="Cambria" panose="02040503050406030204" pitchFamily="18" charset="0"/>
              </a:rPr>
              <a:t>агуулгатай, мөн баяжмалын </a:t>
            </a:r>
            <a:r>
              <a:rPr lang="mn-MN" sz="1200" b="1" dirty="0">
                <a:solidFill>
                  <a:schemeClr val="tx2">
                    <a:lumMod val="75000"/>
                  </a:schemeClr>
                </a:solidFill>
                <a:latin typeface="Cambria" panose="02040503050406030204" pitchFamily="18" charset="0"/>
              </a:rPr>
              <a:t>дээжин дэх </a:t>
            </a:r>
            <a:r>
              <a:rPr lang="mn-MN" sz="1200" b="1" dirty="0" smtClean="0">
                <a:solidFill>
                  <a:schemeClr val="tx2">
                    <a:lumMod val="75000"/>
                  </a:schemeClr>
                </a:solidFill>
                <a:latin typeface="Cambria" panose="02040503050406030204" pitchFamily="18" charset="0"/>
              </a:rPr>
              <a:t>олон-элементийн </a:t>
            </a:r>
            <a:r>
              <a:rPr lang="mn-MN" sz="1200" b="1" dirty="0">
                <a:solidFill>
                  <a:schemeClr val="tx2">
                    <a:lumMod val="75000"/>
                  </a:schemeClr>
                </a:solidFill>
                <a:latin typeface="Cambria" panose="02040503050406030204" pitchFamily="18" charset="0"/>
              </a:rPr>
              <a:t>шинжилгээ</a:t>
            </a:r>
            <a:endParaRPr lang="en-AU" sz="1200" b="1" dirty="0">
              <a:solidFill>
                <a:schemeClr val="tx2">
                  <a:lumMod val="75000"/>
                </a:schemeClr>
              </a:solidFill>
              <a:latin typeface="Cambria" panose="02040503050406030204" pitchFamily="18" charset="0"/>
            </a:endParaRPr>
          </a:p>
        </p:txBody>
      </p:sp>
      <p:sp>
        <p:nvSpPr>
          <p:cNvPr id="15" name="Callout: Line with Accent Bar 14"/>
          <p:cNvSpPr/>
          <p:nvPr/>
        </p:nvSpPr>
        <p:spPr>
          <a:xfrm>
            <a:off x="131805" y="3200400"/>
            <a:ext cx="1743590" cy="1957831"/>
          </a:xfrm>
          <a:prstGeom prst="accentCallout1">
            <a:avLst>
              <a:gd name="adj1" fmla="val 53192"/>
              <a:gd name="adj2" fmla="val 103928"/>
              <a:gd name="adj3" fmla="val 49521"/>
              <a:gd name="adj4" fmla="val 112960"/>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lgn="just">
              <a:buFont typeface="Arial" panose="020B0604020202020204" pitchFamily="34" charset="0"/>
              <a:buChar char="•"/>
            </a:pPr>
            <a:r>
              <a:rPr lang="mn-MN" sz="1200" b="1" dirty="0">
                <a:solidFill>
                  <a:schemeClr val="tx2">
                    <a:lumMod val="75000"/>
                  </a:schemeClr>
                </a:solidFill>
                <a:latin typeface="Cambria" panose="02040503050406030204" pitchFamily="18" charset="0"/>
              </a:rPr>
              <a:t>Рентген </a:t>
            </a:r>
            <a:r>
              <a:rPr lang="mn-MN" sz="1200" b="1" dirty="0" smtClean="0">
                <a:solidFill>
                  <a:schemeClr val="tx2">
                    <a:lumMod val="75000"/>
                  </a:schemeClr>
                </a:solidFill>
                <a:latin typeface="Cambria" panose="02040503050406030204" pitchFamily="18" charset="0"/>
              </a:rPr>
              <a:t>флуоресценц </a:t>
            </a:r>
            <a:r>
              <a:rPr lang="en-AU" sz="1200" b="1" dirty="0" smtClean="0">
                <a:solidFill>
                  <a:schemeClr val="tx2">
                    <a:lumMod val="75000"/>
                  </a:schemeClr>
                </a:solidFill>
                <a:latin typeface="Cambria" panose="02040503050406030204" pitchFamily="18" charset="0"/>
              </a:rPr>
              <a:t>(XRF)-</a:t>
            </a:r>
            <a:r>
              <a:rPr lang="mn-MN" sz="1200" b="1" dirty="0" smtClean="0">
                <a:solidFill>
                  <a:schemeClr val="tx2">
                    <a:lumMod val="75000"/>
                  </a:schemeClr>
                </a:solidFill>
                <a:latin typeface="Cambria" panose="02040503050406030204" pitchFamily="18" charset="0"/>
              </a:rPr>
              <a:t>ийн </a:t>
            </a:r>
            <a:r>
              <a:rPr lang="mn-MN" sz="1200" b="1" dirty="0">
                <a:solidFill>
                  <a:schemeClr val="tx2">
                    <a:lumMod val="75000"/>
                  </a:schemeClr>
                </a:solidFill>
                <a:latin typeface="Cambria" panose="02040503050406030204" pitchFamily="18" charset="0"/>
              </a:rPr>
              <a:t>төхөөрөмжийн </a:t>
            </a:r>
            <a:r>
              <a:rPr lang="mn-MN" sz="1200" b="1" dirty="0" smtClean="0">
                <a:solidFill>
                  <a:schemeClr val="tx2">
                    <a:lumMod val="75000"/>
                  </a:schemeClr>
                </a:solidFill>
                <a:latin typeface="Cambria" panose="02040503050406030204" pitchFamily="18" charset="0"/>
              </a:rPr>
              <a:t>шинжилгээ</a:t>
            </a:r>
          </a:p>
          <a:p>
            <a:pPr marL="171450" indent="-171450" algn="just">
              <a:buFont typeface="Arial" panose="020B0604020202020204" pitchFamily="34" charset="0"/>
              <a:buChar char="•"/>
            </a:pPr>
            <a:r>
              <a:rPr lang="mn-MN" sz="1200" b="1" dirty="0" smtClean="0">
                <a:solidFill>
                  <a:schemeClr val="tx2">
                    <a:lumMod val="75000"/>
                  </a:schemeClr>
                </a:solidFill>
                <a:latin typeface="Cambria" panose="02040503050406030204" pitchFamily="18" charset="0"/>
              </a:rPr>
              <a:t>Шатаалтын </a:t>
            </a:r>
            <a:r>
              <a:rPr lang="mn-MN" sz="1200" b="1" dirty="0">
                <a:solidFill>
                  <a:schemeClr val="tx2">
                    <a:lumMod val="75000"/>
                  </a:schemeClr>
                </a:solidFill>
                <a:latin typeface="Cambria" panose="02040503050406030204" pitchFamily="18" charset="0"/>
              </a:rPr>
              <a:t>хорогдол </a:t>
            </a:r>
            <a:r>
              <a:rPr lang="en-AU" sz="1200" b="1" dirty="0">
                <a:solidFill>
                  <a:schemeClr val="tx2">
                    <a:lumMod val="75000"/>
                  </a:schemeClr>
                </a:solidFill>
                <a:latin typeface="Cambria" panose="02040503050406030204" pitchFamily="18" charset="0"/>
              </a:rPr>
              <a:t>(LOI)</a:t>
            </a:r>
            <a:endParaRPr lang="mn-MN" sz="1200" b="1" dirty="0" smtClean="0">
              <a:solidFill>
                <a:schemeClr val="tx2">
                  <a:lumMod val="75000"/>
                </a:schemeClr>
              </a:solidFill>
              <a:latin typeface="Cambria" panose="02040503050406030204" pitchFamily="18" charset="0"/>
            </a:endParaRPr>
          </a:p>
          <a:p>
            <a:pPr marL="171450" indent="-171450" algn="just">
              <a:buFont typeface="Arial" panose="020B0604020202020204" pitchFamily="34" charset="0"/>
              <a:buChar char="•"/>
            </a:pPr>
            <a:r>
              <a:rPr lang="en-AU" sz="1200" b="1" dirty="0" smtClean="0">
                <a:solidFill>
                  <a:schemeClr val="tx2">
                    <a:lumMod val="75000"/>
                  </a:schemeClr>
                </a:solidFill>
                <a:latin typeface="Cambria" panose="02040503050406030204" pitchFamily="18" charset="0"/>
              </a:rPr>
              <a:t>DTR</a:t>
            </a:r>
            <a:r>
              <a:rPr lang="mn-MN" sz="1200" b="1" dirty="0" smtClean="0">
                <a:solidFill>
                  <a:schemeClr val="tx2">
                    <a:lumMod val="75000"/>
                  </a:schemeClr>
                </a:solidFill>
                <a:latin typeface="Cambria" panose="02040503050406030204" pitchFamily="18" charset="0"/>
              </a:rPr>
              <a:t> буюу соронзон эрдэс ялгах туршилт</a:t>
            </a:r>
            <a:endParaRPr lang="en-US" sz="1200" b="1" dirty="0">
              <a:solidFill>
                <a:schemeClr val="tx2">
                  <a:lumMod val="75000"/>
                </a:schemeClr>
              </a:solidFill>
              <a:latin typeface="Cambria" panose="02040503050406030204" pitchFamily="18" charset="0"/>
            </a:endParaRPr>
          </a:p>
        </p:txBody>
      </p:sp>
      <p:sp>
        <p:nvSpPr>
          <p:cNvPr id="16" name="Callout: Line with Accent Bar 15"/>
          <p:cNvSpPr/>
          <p:nvPr/>
        </p:nvSpPr>
        <p:spPr>
          <a:xfrm>
            <a:off x="6705600" y="5455823"/>
            <a:ext cx="1900632" cy="716377"/>
          </a:xfrm>
          <a:prstGeom prst="accentCallout1">
            <a:avLst>
              <a:gd name="adj1" fmla="val 50447"/>
              <a:gd name="adj2" fmla="val -2487"/>
              <a:gd name="adj3" fmla="val 24754"/>
              <a:gd name="adj4" fmla="val -28919"/>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mn-MN" sz="1200" b="1" dirty="0">
                <a:solidFill>
                  <a:schemeClr val="tx2">
                    <a:lumMod val="75000"/>
                  </a:schemeClr>
                </a:solidFill>
                <a:latin typeface="Cambria" panose="02040503050406030204" pitchFamily="18" charset="0"/>
              </a:rPr>
              <a:t>Баяжмалын дээжин дэх зэсийн агуулга тодорхойлох аргачлал</a:t>
            </a:r>
            <a:endParaRPr lang="en-US" sz="1200" b="1" dirty="0">
              <a:solidFill>
                <a:schemeClr val="tx2">
                  <a:lumMod val="75000"/>
                </a:schemeClr>
              </a:solidFill>
              <a:latin typeface="Cambria" panose="02040503050406030204" pitchFamily="18" charset="0"/>
            </a:endParaRPr>
          </a:p>
        </p:txBody>
      </p:sp>
      <p:sp>
        <p:nvSpPr>
          <p:cNvPr id="17" name="Title 10"/>
          <p:cNvSpPr>
            <a:spLocks noGrp="1"/>
          </p:cNvSpPr>
          <p:nvPr>
            <p:ph type="title"/>
          </p:nvPr>
        </p:nvSpPr>
        <p:spPr>
          <a:xfrm>
            <a:off x="323528" y="152400"/>
            <a:ext cx="7438195" cy="536105"/>
          </a:xfrm>
        </p:spPr>
        <p:txBody>
          <a:bodyPr/>
          <a:lstStyle/>
          <a:p>
            <a:r>
              <a:rPr lang="mn-MN" sz="2200" dirty="0">
                <a:solidFill>
                  <a:srgbClr val="6A8EB3"/>
                </a:solidFill>
              </a:rPr>
              <a:t>Геохимийн салбар </a:t>
            </a:r>
            <a:r>
              <a:rPr lang="mn-MN" sz="2200" dirty="0" smtClean="0">
                <a:solidFill>
                  <a:srgbClr val="6A8EB3"/>
                </a:solidFill>
              </a:rPr>
              <a:t>- </a:t>
            </a:r>
            <a:r>
              <a:rPr lang="mn-MN" sz="2200" dirty="0" smtClean="0"/>
              <a:t>Хайгуулын </a:t>
            </a:r>
            <a:r>
              <a:rPr lang="mn-MN" sz="2200" dirty="0"/>
              <a:t>ба хүдрийн </a:t>
            </a:r>
            <a:r>
              <a:rPr lang="mn-MN" sz="2200" dirty="0" smtClean="0"/>
              <a:t>түвшин дэх олон-элемент болон ислийн шинжилгээ</a:t>
            </a:r>
            <a:endParaRPr lang="en-AU" sz="2200" dirty="0"/>
          </a:p>
        </p:txBody>
      </p:sp>
      <p:sp>
        <p:nvSpPr>
          <p:cNvPr id="18" name="Callout: Line with Accent Bar 12"/>
          <p:cNvSpPr/>
          <p:nvPr/>
        </p:nvSpPr>
        <p:spPr>
          <a:xfrm>
            <a:off x="609600" y="5576279"/>
            <a:ext cx="1893414" cy="567815"/>
          </a:xfrm>
          <a:prstGeom prst="accentCallout1">
            <a:avLst>
              <a:gd name="adj1" fmla="val 62963"/>
              <a:gd name="adj2" fmla="val 103959"/>
              <a:gd name="adj3" fmla="val 21751"/>
              <a:gd name="adj4" fmla="val 129668"/>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lgn="just">
              <a:buFont typeface="Arial" panose="020B0604020202020204" pitchFamily="34" charset="0"/>
              <a:buChar char="•"/>
            </a:pPr>
            <a:r>
              <a:rPr lang="en-US" sz="1200" b="1" dirty="0" smtClean="0">
                <a:solidFill>
                  <a:schemeClr val="tx2">
                    <a:lumMod val="75000"/>
                  </a:schemeClr>
                </a:solidFill>
                <a:latin typeface="Cambria" panose="02040503050406030204" pitchFamily="18" charset="0"/>
              </a:rPr>
              <a:t>ICP-MS</a:t>
            </a:r>
            <a:r>
              <a:rPr lang="mn-MN" sz="1200" b="1" dirty="0" smtClean="0">
                <a:solidFill>
                  <a:schemeClr val="tx2">
                    <a:lumMod val="75000"/>
                  </a:schemeClr>
                </a:solidFill>
                <a:latin typeface="Cambria" panose="02040503050406030204" pitchFamily="18" charset="0"/>
              </a:rPr>
              <a:t> төхөөрөмж </a:t>
            </a:r>
            <a:endParaRPr lang="en-US" sz="1200" b="1" dirty="0">
              <a:solidFill>
                <a:schemeClr val="tx2">
                  <a:lumMod val="75000"/>
                </a:schemeClr>
              </a:solidFill>
              <a:latin typeface="Cambria" panose="02040503050406030204" pitchFamily="18" charset="0"/>
            </a:endParaRPr>
          </a:p>
          <a:p>
            <a:pPr marL="171450" indent="-171450" algn="just">
              <a:buFont typeface="Arial" panose="020B0604020202020204" pitchFamily="34" charset="0"/>
              <a:buChar char="•"/>
            </a:pPr>
            <a:r>
              <a:rPr lang="en-US" sz="1200" b="1" dirty="0" smtClean="0">
                <a:solidFill>
                  <a:schemeClr val="tx2">
                    <a:lumMod val="75000"/>
                  </a:schemeClr>
                </a:solidFill>
                <a:latin typeface="Cambria" panose="02040503050406030204" pitchFamily="18" charset="0"/>
              </a:rPr>
              <a:t>XRF</a:t>
            </a:r>
            <a:r>
              <a:rPr lang="mn-MN" sz="1200" b="1" dirty="0" smtClean="0">
                <a:solidFill>
                  <a:schemeClr val="tx2">
                    <a:lumMod val="75000"/>
                  </a:schemeClr>
                </a:solidFill>
                <a:latin typeface="Cambria" panose="02040503050406030204" pitchFamily="18" charset="0"/>
              </a:rPr>
              <a:t> төхөөрөмж</a:t>
            </a:r>
            <a:endParaRPr lang="en-US" sz="1200" b="1" dirty="0">
              <a:solidFill>
                <a:schemeClr val="tx2">
                  <a:lumMod val="75000"/>
                </a:schemeClr>
              </a:solidFill>
              <a:latin typeface="Cambria" panose="02040503050406030204" pitchFamily="18" charset="0"/>
            </a:endParaRPr>
          </a:p>
        </p:txBody>
      </p:sp>
      <p:sp>
        <p:nvSpPr>
          <p:cNvPr id="19" name="TextBox 18"/>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latin typeface="Cambria" panose="02040503050406030204" pitchFamily="18" charset="0"/>
              </a:rPr>
              <a:t>ALS CoreViewer</a:t>
            </a:r>
            <a:endParaRPr lang="en-US" dirty="0">
              <a:solidFill>
                <a:schemeClr val="bg1"/>
              </a:solidFill>
              <a:latin typeface="Cambria" panose="02040503050406030204" pitchFamily="18" charset="0"/>
            </a:endParaRPr>
          </a:p>
        </p:txBody>
      </p:sp>
    </p:spTree>
    <p:extLst>
      <p:ext uri="{BB962C8B-B14F-4D97-AF65-F5344CB8AC3E}">
        <p14:creationId xmlns:p14="http://schemas.microsoft.com/office/powerpoint/2010/main" val="34307628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C3496A9-9CB0-45EB-A24D-838866E58C2C}" type="slidenum">
              <a:rPr lang="en-US" smtClean="0"/>
              <a:t>7</a:t>
            </a:fld>
            <a:endParaRPr lang="en-US"/>
          </a:p>
        </p:txBody>
      </p:sp>
      <p:grpSp>
        <p:nvGrpSpPr>
          <p:cNvPr id="7" name="Group 6"/>
          <p:cNvGrpSpPr/>
          <p:nvPr/>
        </p:nvGrpSpPr>
        <p:grpSpPr>
          <a:xfrm>
            <a:off x="431039" y="887162"/>
            <a:ext cx="8317674" cy="5537808"/>
            <a:chOff x="-406888" y="999072"/>
            <a:chExt cx="8317674" cy="5537808"/>
          </a:xfrm>
        </p:grpSpPr>
        <p:graphicFrame>
          <p:nvGraphicFramePr>
            <p:cNvPr id="8" name="Diagram 7"/>
            <p:cNvGraphicFramePr/>
            <p:nvPr>
              <p:extLst>
                <p:ext uri="{D42A27DB-BD31-4B8C-83A1-F6EECF244321}">
                  <p14:modId xmlns:p14="http://schemas.microsoft.com/office/powerpoint/2010/main" val="3567899916"/>
                </p:ext>
              </p:extLst>
            </p:nvPr>
          </p:nvGraphicFramePr>
          <p:xfrm>
            <a:off x="-406888" y="999072"/>
            <a:ext cx="8317674" cy="5537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Oval 8"/>
            <p:cNvSpPr/>
            <p:nvPr/>
          </p:nvSpPr>
          <p:spPr>
            <a:xfrm>
              <a:off x="2674068" y="2702431"/>
              <a:ext cx="2131658" cy="2131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1" name="Callout: Line with Accent Bar 10"/>
          <p:cNvSpPr/>
          <p:nvPr/>
        </p:nvSpPr>
        <p:spPr>
          <a:xfrm>
            <a:off x="7225400" y="2838352"/>
            <a:ext cx="1730848" cy="1485030"/>
          </a:xfrm>
          <a:prstGeom prst="accentCallout1">
            <a:avLst>
              <a:gd name="adj1" fmla="val 43163"/>
              <a:gd name="adj2" fmla="val -2699"/>
              <a:gd name="adj3" fmla="val 69225"/>
              <a:gd name="adj4" fmla="val -6241"/>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lgn="just">
              <a:buFont typeface="Arial" panose="020B0604020202020204" pitchFamily="34" charset="0"/>
              <a:buChar char="•"/>
            </a:pPr>
            <a:r>
              <a:rPr lang="mn-MN" sz="1200" b="1" dirty="0">
                <a:solidFill>
                  <a:schemeClr val="bg1"/>
                </a:solidFill>
                <a:latin typeface="Cambria" panose="02040503050406030204" pitchFamily="18" charset="0"/>
              </a:rPr>
              <a:t>Үнслэгийн агуулга</a:t>
            </a:r>
          </a:p>
          <a:p>
            <a:pPr marL="171450" indent="-171450" algn="just">
              <a:buFont typeface="Arial" panose="020B0604020202020204" pitchFamily="34" charset="0"/>
              <a:buChar char="•"/>
            </a:pPr>
            <a:r>
              <a:rPr lang="mn-MN" sz="1200" b="1" dirty="0">
                <a:solidFill>
                  <a:schemeClr val="bg1"/>
                </a:solidFill>
                <a:latin typeface="Cambria" panose="02040503050406030204" pitchFamily="18" charset="0"/>
              </a:rPr>
              <a:t>Дэгдэмхий бодисын агуулга</a:t>
            </a:r>
            <a:endParaRPr lang="en-US" sz="1200" b="1" dirty="0">
              <a:solidFill>
                <a:schemeClr val="bg1"/>
              </a:solidFill>
              <a:latin typeface="Cambria" panose="02040503050406030204" pitchFamily="18" charset="0"/>
            </a:endParaRPr>
          </a:p>
          <a:p>
            <a:pPr marL="171450" indent="-171450" algn="just">
              <a:buFont typeface="Arial" panose="020B0604020202020204" pitchFamily="34" charset="0"/>
              <a:buChar char="•"/>
            </a:pPr>
            <a:r>
              <a:rPr lang="mn-MN" sz="1200" b="1" dirty="0">
                <a:solidFill>
                  <a:schemeClr val="bg1"/>
                </a:solidFill>
                <a:latin typeface="Cambria" panose="02040503050406030204" pitchFamily="18" charset="0"/>
              </a:rPr>
              <a:t>Бэхжигдсэн нүүрстөрөгч (тооцоогоор)</a:t>
            </a:r>
          </a:p>
          <a:p>
            <a:pPr marL="171450" indent="-171450" algn="just">
              <a:buFont typeface="Arial" panose="020B0604020202020204" pitchFamily="34" charset="0"/>
              <a:buChar char="•"/>
            </a:pPr>
            <a:r>
              <a:rPr lang="mn-MN" sz="1200" b="1" dirty="0">
                <a:solidFill>
                  <a:schemeClr val="bg1"/>
                </a:solidFill>
                <a:latin typeface="Cambria" panose="02040503050406030204" pitchFamily="18" charset="0"/>
              </a:rPr>
              <a:t>Илчлэг</a:t>
            </a:r>
            <a:endParaRPr lang="en-US" sz="1200" b="1" dirty="0">
              <a:solidFill>
                <a:schemeClr val="bg1"/>
              </a:solidFill>
              <a:latin typeface="Cambria" panose="02040503050406030204" pitchFamily="18" charset="0"/>
            </a:endParaRPr>
          </a:p>
          <a:p>
            <a:pPr marL="171450" indent="-171450" algn="just">
              <a:buFont typeface="Arial" panose="020B0604020202020204" pitchFamily="34" charset="0"/>
              <a:buChar char="•"/>
            </a:pPr>
            <a:r>
              <a:rPr lang="mn-MN" sz="1200" b="1" dirty="0">
                <a:solidFill>
                  <a:schemeClr val="bg1"/>
                </a:solidFill>
                <a:latin typeface="Cambria" panose="02040503050406030204" pitchFamily="18" charset="0"/>
              </a:rPr>
              <a:t>Нийт хүхэр</a:t>
            </a:r>
            <a:endParaRPr lang="en-US" sz="1200" b="1" dirty="0">
              <a:solidFill>
                <a:schemeClr val="bg1"/>
              </a:solidFill>
              <a:latin typeface="Cambria" panose="02040503050406030204" pitchFamily="18" charset="0"/>
            </a:endParaRPr>
          </a:p>
        </p:txBody>
      </p:sp>
      <p:sp>
        <p:nvSpPr>
          <p:cNvPr id="12" name="Callout: Line with Accent Bar 11"/>
          <p:cNvSpPr/>
          <p:nvPr/>
        </p:nvSpPr>
        <p:spPr>
          <a:xfrm>
            <a:off x="7086600" y="974461"/>
            <a:ext cx="1730848" cy="1769407"/>
          </a:xfrm>
          <a:prstGeom prst="accentCallout1">
            <a:avLst>
              <a:gd name="adj1" fmla="val 36797"/>
              <a:gd name="adj2" fmla="val -2223"/>
              <a:gd name="adj3" fmla="val 49908"/>
              <a:gd name="adj4" fmla="val -40518"/>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lgn="just">
              <a:buFont typeface="Arial" panose="020B0604020202020204" pitchFamily="34" charset="0"/>
              <a:buChar char="•"/>
            </a:pPr>
            <a:r>
              <a:rPr lang="mn-MN" sz="1200" b="1" dirty="0">
                <a:solidFill>
                  <a:schemeClr val="bg1"/>
                </a:solidFill>
                <a:latin typeface="Cambria" panose="02040503050406030204" pitchFamily="18" charset="0"/>
              </a:rPr>
              <a:t>Өндрөөс унагах туршилт</a:t>
            </a:r>
            <a:endParaRPr lang="en-US" sz="1200" b="1" dirty="0">
              <a:solidFill>
                <a:schemeClr val="bg1"/>
              </a:solidFill>
              <a:latin typeface="Cambria" panose="02040503050406030204" pitchFamily="18" charset="0"/>
            </a:endParaRPr>
          </a:p>
          <a:p>
            <a:pPr marL="171450" indent="-171450" algn="just">
              <a:buFont typeface="Arial" panose="020B0604020202020204" pitchFamily="34" charset="0"/>
              <a:buChar char="•"/>
            </a:pPr>
            <a:r>
              <a:rPr lang="mn-MN" sz="1200" b="1" dirty="0">
                <a:solidFill>
                  <a:schemeClr val="bg1"/>
                </a:solidFill>
                <a:latin typeface="Cambria" panose="02040503050406030204" pitchFamily="18" charset="0"/>
              </a:rPr>
              <a:t>Бутрамхай чанарын туршилт </a:t>
            </a:r>
            <a:endParaRPr lang="en-US" sz="1200" b="1" dirty="0">
              <a:solidFill>
                <a:schemeClr val="bg1"/>
              </a:solidFill>
              <a:latin typeface="Cambria" panose="02040503050406030204" pitchFamily="18" charset="0"/>
            </a:endParaRPr>
          </a:p>
          <a:p>
            <a:pPr marL="171450" indent="-171450" algn="just">
              <a:buFont typeface="Arial" panose="020B0604020202020204" pitchFamily="34" charset="0"/>
              <a:buChar char="•"/>
            </a:pPr>
            <a:r>
              <a:rPr lang="mn-MN" sz="1200" b="1" dirty="0">
                <a:solidFill>
                  <a:schemeClr val="bg1"/>
                </a:solidFill>
                <a:latin typeface="Cambria" panose="02040503050406030204" pitchFamily="18" charset="0"/>
              </a:rPr>
              <a:t>Нягтаар ялгах туршилт</a:t>
            </a:r>
            <a:endParaRPr lang="en-US" sz="1200" b="1" dirty="0">
              <a:solidFill>
                <a:schemeClr val="bg1"/>
              </a:solidFill>
              <a:latin typeface="Cambria" panose="02040503050406030204" pitchFamily="18" charset="0"/>
            </a:endParaRPr>
          </a:p>
          <a:p>
            <a:pPr marL="171450" indent="-171450" algn="just">
              <a:buFont typeface="Arial" panose="020B0604020202020204" pitchFamily="34" charset="0"/>
              <a:buChar char="•"/>
            </a:pPr>
            <a:r>
              <a:rPr lang="mn-MN" sz="1200" b="1" dirty="0">
                <a:solidFill>
                  <a:schemeClr val="bg1"/>
                </a:solidFill>
                <a:latin typeface="Cambria" panose="02040503050406030204" pitchFamily="18" charset="0"/>
              </a:rPr>
              <a:t>Хөвүүлэн баяжуулах туршилт</a:t>
            </a:r>
            <a:endParaRPr lang="en-US" sz="1200" b="1" dirty="0">
              <a:solidFill>
                <a:schemeClr val="bg1"/>
              </a:solidFill>
              <a:latin typeface="Cambria" panose="02040503050406030204" pitchFamily="18" charset="0"/>
            </a:endParaRPr>
          </a:p>
          <a:p>
            <a:pPr algn="just"/>
            <a:endParaRPr lang="mn-MN" sz="1200" b="1" dirty="0" smtClean="0">
              <a:solidFill>
                <a:schemeClr val="bg1"/>
              </a:solidFill>
              <a:latin typeface="Cambria" panose="02040503050406030204" pitchFamily="18" charset="0"/>
            </a:endParaRPr>
          </a:p>
        </p:txBody>
      </p:sp>
      <p:sp>
        <p:nvSpPr>
          <p:cNvPr id="16" name="Callout: Line with Accent Bar 15"/>
          <p:cNvSpPr/>
          <p:nvPr/>
        </p:nvSpPr>
        <p:spPr>
          <a:xfrm>
            <a:off x="7086600" y="4571999"/>
            <a:ext cx="1730848" cy="1712263"/>
          </a:xfrm>
          <a:prstGeom prst="accentCallout1">
            <a:avLst>
              <a:gd name="adj1" fmla="val 78642"/>
              <a:gd name="adj2" fmla="val -2487"/>
              <a:gd name="adj3" fmla="val 59915"/>
              <a:gd name="adj4" fmla="val -50877"/>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0" numCol="1" spcCol="0" rtlCol="0" fromWordArt="0" anchor="ctr" anchorCtr="0" forceAA="0" compatLnSpc="1">
            <a:prstTxWarp prst="textNoShape">
              <a:avLst/>
            </a:prstTxWarp>
            <a:noAutofit/>
          </a:bodyPr>
          <a:lstStyle/>
          <a:p>
            <a:pPr algn="ctr"/>
            <a:endParaRPr lang="mn-MN" sz="1200" dirty="0" smtClean="0">
              <a:solidFill>
                <a:schemeClr val="tx2"/>
              </a:solidFill>
              <a:latin typeface="Cambria" panose="02040503050406030204" pitchFamily="18" charset="0"/>
            </a:endParaRPr>
          </a:p>
          <a:p>
            <a:pPr algn="ctr"/>
            <a:endParaRPr lang="mn-MN" sz="1200" dirty="0">
              <a:solidFill>
                <a:schemeClr val="tx2"/>
              </a:solidFill>
              <a:latin typeface="Cambria" panose="02040503050406030204" pitchFamily="18" charset="0"/>
            </a:endParaRPr>
          </a:p>
          <a:p>
            <a:pPr algn="ctr"/>
            <a:endParaRPr lang="mn-MN" sz="1200" dirty="0" smtClean="0">
              <a:solidFill>
                <a:schemeClr val="tx2"/>
              </a:solidFill>
              <a:latin typeface="Cambria" panose="02040503050406030204" pitchFamily="18" charset="0"/>
            </a:endParaRPr>
          </a:p>
          <a:p>
            <a:pPr marL="171450" indent="-171450" algn="just">
              <a:buFont typeface="Arial" panose="020B0604020202020204" pitchFamily="34" charset="0"/>
              <a:buChar char="•"/>
            </a:pPr>
            <a:r>
              <a:rPr lang="mn-MN" sz="1200" dirty="0" smtClean="0">
                <a:solidFill>
                  <a:schemeClr val="bg1"/>
                </a:solidFill>
                <a:latin typeface="Cambria" panose="02040503050406030204" pitchFamily="18" charset="0"/>
              </a:rPr>
              <a:t>Чөлөөт </a:t>
            </a:r>
            <a:r>
              <a:rPr lang="mn-MN" sz="1200" dirty="0">
                <a:solidFill>
                  <a:schemeClr val="bg1"/>
                </a:solidFill>
                <a:latin typeface="Cambria" panose="02040503050406030204" pitchFamily="18" charset="0"/>
              </a:rPr>
              <a:t>хөөлтийн </a:t>
            </a:r>
            <a:r>
              <a:rPr lang="mn-MN" sz="1200" dirty="0" smtClean="0">
                <a:solidFill>
                  <a:schemeClr val="bg1"/>
                </a:solidFill>
                <a:latin typeface="Cambria" panose="02040503050406030204" pitchFamily="18" charset="0"/>
              </a:rPr>
              <a:t>зэрэг</a:t>
            </a:r>
          </a:p>
          <a:p>
            <a:pPr marL="171450" indent="-171450" algn="just">
              <a:buFont typeface="Arial" panose="020B0604020202020204" pitchFamily="34" charset="0"/>
              <a:buChar char="•"/>
            </a:pPr>
            <a:r>
              <a:rPr lang="mn-MN" sz="1200" dirty="0">
                <a:solidFill>
                  <a:schemeClr val="bg1"/>
                </a:solidFill>
                <a:latin typeface="Cambria" panose="02040503050406030204" pitchFamily="18" charset="0"/>
              </a:rPr>
              <a:t>С</a:t>
            </a:r>
            <a:r>
              <a:rPr lang="en-US" sz="1200" dirty="0">
                <a:solidFill>
                  <a:schemeClr val="bg1"/>
                </a:solidFill>
                <a:latin typeface="Cambria" panose="02040503050406030204" pitchFamily="18" charset="0"/>
              </a:rPr>
              <a:t>a</a:t>
            </a:r>
            <a:r>
              <a:rPr lang="mn-MN" sz="1200" dirty="0">
                <a:solidFill>
                  <a:schemeClr val="bg1"/>
                </a:solidFill>
                <a:latin typeface="Cambria" panose="02040503050406030204" pitchFamily="18" charset="0"/>
              </a:rPr>
              <a:t>п</a:t>
            </a:r>
            <a:r>
              <a:rPr lang="en-US" sz="1200" dirty="0">
                <a:solidFill>
                  <a:schemeClr val="bg1"/>
                </a:solidFill>
                <a:latin typeface="Cambria" panose="02040503050406030204" pitchFamily="18" charset="0"/>
              </a:rPr>
              <a:t>o</a:t>
            </a:r>
            <a:r>
              <a:rPr lang="mn-MN" sz="1200" dirty="0">
                <a:solidFill>
                  <a:schemeClr val="bg1"/>
                </a:solidFill>
                <a:latin typeface="Cambria" panose="02040503050406030204" pitchFamily="18" charset="0"/>
              </a:rPr>
              <a:t>жниковын </a:t>
            </a:r>
            <a:r>
              <a:rPr lang="mn-MN" sz="1200" dirty="0" smtClean="0">
                <a:solidFill>
                  <a:schemeClr val="bg1"/>
                </a:solidFill>
                <a:latin typeface="Cambria" panose="02040503050406030204" pitchFamily="18" charset="0"/>
              </a:rPr>
              <a:t>пластометр</a:t>
            </a:r>
          </a:p>
          <a:p>
            <a:pPr marL="171450" indent="-171450" algn="just">
              <a:buFont typeface="Arial" panose="020B0604020202020204" pitchFamily="34" charset="0"/>
              <a:buChar char="•"/>
            </a:pPr>
            <a:r>
              <a:rPr lang="mn-MN" sz="1200" dirty="0">
                <a:solidFill>
                  <a:schemeClr val="bg1"/>
                </a:solidFill>
                <a:latin typeface="Cambria" panose="02040503050406030204" pitchFamily="18" charset="0"/>
              </a:rPr>
              <a:t>Гизелерийн пластометр</a:t>
            </a:r>
            <a:endParaRPr lang="en-US" sz="1200" dirty="0">
              <a:solidFill>
                <a:schemeClr val="bg1"/>
              </a:solidFill>
              <a:latin typeface="Cambria" panose="02040503050406030204" pitchFamily="18" charset="0"/>
            </a:endParaRPr>
          </a:p>
          <a:p>
            <a:pPr marL="171450" indent="-171450" algn="just">
              <a:buFont typeface="Arial" panose="020B0604020202020204" pitchFamily="34" charset="0"/>
              <a:buChar char="•"/>
            </a:pPr>
            <a:r>
              <a:rPr lang="en-US" sz="1200" dirty="0" smtClean="0">
                <a:solidFill>
                  <a:schemeClr val="bg1"/>
                </a:solidFill>
                <a:latin typeface="Cambria" panose="02040503050406030204" pitchFamily="18" charset="0"/>
              </a:rPr>
              <a:t>G </a:t>
            </a:r>
            <a:r>
              <a:rPr lang="mn-MN" sz="1200" dirty="0" smtClean="0">
                <a:solidFill>
                  <a:schemeClr val="bg1"/>
                </a:solidFill>
                <a:latin typeface="Cambria" panose="02040503050406030204" pitchFamily="18" charset="0"/>
              </a:rPr>
              <a:t>индекс</a:t>
            </a:r>
          </a:p>
          <a:p>
            <a:pPr marL="171450" indent="-171450" algn="just">
              <a:buFont typeface="Arial" panose="020B0604020202020204" pitchFamily="34" charset="0"/>
              <a:buChar char="•"/>
            </a:pPr>
            <a:r>
              <a:rPr lang="mn-MN" sz="1200" dirty="0" smtClean="0">
                <a:solidFill>
                  <a:schemeClr val="bg1"/>
                </a:solidFill>
                <a:latin typeface="Cambria" panose="02040503050406030204" pitchFamily="18" charset="0"/>
              </a:rPr>
              <a:t>Дилатометр</a:t>
            </a:r>
          </a:p>
          <a:p>
            <a:pPr marL="171450" indent="-171450" algn="just">
              <a:buFont typeface="Arial" panose="020B0604020202020204" pitchFamily="34" charset="0"/>
              <a:buChar char="•"/>
            </a:pPr>
            <a:r>
              <a:rPr lang="mn-MN" sz="1200" dirty="0" smtClean="0">
                <a:solidFill>
                  <a:schemeClr val="bg1"/>
                </a:solidFill>
                <a:latin typeface="Cambria" panose="02040503050406030204" pitchFamily="18" charset="0"/>
              </a:rPr>
              <a:t>Грей-Кинг</a:t>
            </a:r>
            <a:endParaRPr lang="en-US" sz="1200" dirty="0">
              <a:solidFill>
                <a:schemeClr val="bg1"/>
              </a:solidFill>
              <a:latin typeface="Cambria" panose="02040503050406030204" pitchFamily="18" charset="0"/>
            </a:endParaRPr>
          </a:p>
          <a:p>
            <a:pPr algn="ctr"/>
            <a:endParaRPr lang="en-US" sz="1200" dirty="0">
              <a:solidFill>
                <a:schemeClr val="tx2"/>
              </a:solidFill>
              <a:latin typeface="Cambria" panose="02040503050406030204" pitchFamily="18" charset="0"/>
            </a:endParaRPr>
          </a:p>
          <a:p>
            <a:pPr algn="ctr"/>
            <a:endParaRPr lang="mn-MN" sz="1200" dirty="0" smtClean="0">
              <a:solidFill>
                <a:schemeClr val="tx2"/>
              </a:solidFill>
              <a:latin typeface="Cambria" panose="02040503050406030204" pitchFamily="18" charset="0"/>
            </a:endParaRPr>
          </a:p>
          <a:p>
            <a:pPr algn="ctr"/>
            <a:endParaRPr lang="mn-MN" sz="1200" dirty="0" smtClean="0">
              <a:solidFill>
                <a:schemeClr val="tx2"/>
              </a:solidFill>
              <a:latin typeface="Cambria" panose="02040503050406030204" pitchFamily="18" charset="0"/>
            </a:endParaRPr>
          </a:p>
          <a:p>
            <a:pPr algn="ctr"/>
            <a:endParaRPr lang="en-US" sz="1200" dirty="0">
              <a:solidFill>
                <a:schemeClr val="tx2"/>
              </a:solidFill>
              <a:latin typeface="Cambria" panose="02040503050406030204" pitchFamily="18" charset="0"/>
            </a:endParaRPr>
          </a:p>
        </p:txBody>
      </p:sp>
      <p:sp>
        <p:nvSpPr>
          <p:cNvPr id="17" name="Title 10"/>
          <p:cNvSpPr>
            <a:spLocks noGrp="1"/>
          </p:cNvSpPr>
          <p:nvPr>
            <p:ph type="title"/>
          </p:nvPr>
        </p:nvSpPr>
        <p:spPr>
          <a:xfrm>
            <a:off x="323528" y="225895"/>
            <a:ext cx="7438195" cy="536105"/>
          </a:xfrm>
        </p:spPr>
        <p:txBody>
          <a:bodyPr/>
          <a:lstStyle/>
          <a:p>
            <a:r>
              <a:rPr lang="mn-MN" sz="2300" dirty="0" smtClean="0">
                <a:solidFill>
                  <a:srgbClr val="6A8EB3"/>
                </a:solidFill>
              </a:rPr>
              <a:t>Нүүрсний салбар – Дээж бэлтгэл болон шинжилгээ</a:t>
            </a:r>
            <a:endParaRPr lang="en-AU" sz="2300" dirty="0"/>
          </a:p>
        </p:txBody>
      </p:sp>
      <p:pic>
        <p:nvPicPr>
          <p:cNvPr id="19" name="Picture 19" descr="anthracite"/>
          <p:cNvPicPr>
            <a:picLocks noChangeAspect="1" noChangeArrowheads="1"/>
          </p:cNvPicPr>
          <p:nvPr/>
        </p:nvPicPr>
        <p:blipFill>
          <a:blip r:embed="rId7" cstate="print"/>
          <a:srcRect/>
          <a:stretch>
            <a:fillRect/>
          </a:stretch>
        </p:blipFill>
        <p:spPr bwMode="auto">
          <a:xfrm>
            <a:off x="3631322" y="2907180"/>
            <a:ext cx="1880587" cy="1498340"/>
          </a:xfrm>
          <a:prstGeom prst="rect">
            <a:avLst/>
          </a:prstGeom>
          <a:noFill/>
          <a:ln w="9525">
            <a:noFill/>
            <a:miter lim="800000"/>
            <a:headEnd/>
            <a:tailEnd/>
          </a:ln>
        </p:spPr>
      </p:pic>
      <p:sp>
        <p:nvSpPr>
          <p:cNvPr id="14" name="Callout: Line with Accent Bar 14"/>
          <p:cNvSpPr/>
          <p:nvPr/>
        </p:nvSpPr>
        <p:spPr>
          <a:xfrm>
            <a:off x="105737" y="990599"/>
            <a:ext cx="1743590" cy="3505201"/>
          </a:xfrm>
          <a:prstGeom prst="accentCallout1">
            <a:avLst>
              <a:gd name="adj1" fmla="val 53192"/>
              <a:gd name="adj2" fmla="val 103928"/>
              <a:gd name="adj3" fmla="val 50848"/>
              <a:gd name="adj4" fmla="val 119989"/>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0" numCol="1" spcCol="0" rtlCol="0" fromWordArt="0" anchor="ctr" anchorCtr="0" forceAA="0" compatLnSpc="1">
            <a:prstTxWarp prst="textNoShape">
              <a:avLst/>
            </a:prstTxWarp>
            <a:noAutofit/>
          </a:bodyPr>
          <a:lstStyle/>
          <a:p>
            <a:pPr marL="171450" indent="-171450" algn="just">
              <a:buFont typeface="Arial" panose="020B0604020202020204" pitchFamily="34" charset="0"/>
              <a:buChar char="•"/>
            </a:pPr>
            <a:r>
              <a:rPr lang="en-AU" sz="1200" dirty="0" smtClean="0">
                <a:solidFill>
                  <a:schemeClr val="bg1"/>
                </a:solidFill>
                <a:latin typeface="Cambria" panose="02040503050406030204" pitchFamily="18" charset="0"/>
              </a:rPr>
              <a:t>CHNS</a:t>
            </a:r>
          </a:p>
          <a:p>
            <a:pPr marL="171450" indent="-171450" algn="just">
              <a:buFont typeface="Arial" panose="020B0604020202020204" pitchFamily="34" charset="0"/>
              <a:buChar char="•"/>
            </a:pPr>
            <a:r>
              <a:rPr lang="mn-MN" sz="1200" dirty="0">
                <a:solidFill>
                  <a:schemeClr val="bg1"/>
                </a:solidFill>
                <a:latin typeface="Cambria" panose="02040503050406030204" pitchFamily="18" charset="0"/>
              </a:rPr>
              <a:t>Петрографийн </a:t>
            </a:r>
            <a:r>
              <a:rPr lang="mn-MN" sz="1200" dirty="0" smtClean="0">
                <a:solidFill>
                  <a:schemeClr val="bg1"/>
                </a:solidFill>
                <a:latin typeface="Cambria" panose="02040503050406030204" pitchFamily="18" charset="0"/>
              </a:rPr>
              <a:t>шинжилгээ</a:t>
            </a:r>
            <a:endParaRPr lang="en-AU" sz="1200" dirty="0" smtClean="0">
              <a:solidFill>
                <a:schemeClr val="bg1"/>
              </a:solidFill>
              <a:latin typeface="Cambria" panose="02040503050406030204" pitchFamily="18" charset="0"/>
            </a:endParaRPr>
          </a:p>
          <a:p>
            <a:pPr marL="171450" indent="-171450" algn="just">
              <a:buFont typeface="Arial" panose="020B0604020202020204" pitchFamily="34" charset="0"/>
              <a:buChar char="•"/>
            </a:pPr>
            <a:r>
              <a:rPr lang="mn-MN" sz="1200" dirty="0">
                <a:solidFill>
                  <a:schemeClr val="bg1"/>
                </a:solidFill>
                <a:latin typeface="Cambria" panose="02040503050406030204" pitchFamily="18" charset="0"/>
              </a:rPr>
              <a:t>Х</a:t>
            </a:r>
            <a:r>
              <a:rPr lang="mn-MN" sz="1200" dirty="0" smtClean="0">
                <a:solidFill>
                  <a:schemeClr val="bg1"/>
                </a:solidFill>
                <a:latin typeface="Cambria" panose="02040503050406030204" pitchFamily="18" charset="0"/>
              </a:rPr>
              <a:t>лорын шинжилгээ</a:t>
            </a:r>
            <a:endParaRPr lang="en-AU" sz="1200" dirty="0" smtClean="0">
              <a:solidFill>
                <a:schemeClr val="bg1"/>
              </a:solidFill>
              <a:latin typeface="Cambria" panose="02040503050406030204" pitchFamily="18" charset="0"/>
            </a:endParaRPr>
          </a:p>
          <a:p>
            <a:pPr marL="171450" indent="-171450" algn="just">
              <a:buFont typeface="Arial" panose="020B0604020202020204" pitchFamily="34" charset="0"/>
              <a:buChar char="•"/>
            </a:pPr>
            <a:r>
              <a:rPr lang="mn-MN" sz="1200" dirty="0">
                <a:solidFill>
                  <a:schemeClr val="bg1"/>
                </a:solidFill>
                <a:latin typeface="Cambria" panose="02040503050406030204" pitchFamily="18" charset="0"/>
              </a:rPr>
              <a:t>Хүхрийн </a:t>
            </a:r>
            <a:r>
              <a:rPr lang="mn-MN" sz="1200" dirty="0" smtClean="0">
                <a:solidFill>
                  <a:schemeClr val="bg1"/>
                </a:solidFill>
                <a:latin typeface="Cambria" panose="02040503050406030204" pitchFamily="18" charset="0"/>
              </a:rPr>
              <a:t>төрлүүд</a:t>
            </a:r>
            <a:endParaRPr lang="en-AU" sz="1200" dirty="0" smtClean="0">
              <a:solidFill>
                <a:schemeClr val="bg1"/>
              </a:solidFill>
              <a:latin typeface="Cambria" panose="02040503050406030204" pitchFamily="18" charset="0"/>
            </a:endParaRPr>
          </a:p>
          <a:p>
            <a:pPr marL="171450" indent="-171450" algn="just">
              <a:buFont typeface="Arial" panose="020B0604020202020204" pitchFamily="34" charset="0"/>
              <a:buChar char="•"/>
            </a:pPr>
            <a:r>
              <a:rPr lang="mn-MN" sz="1200" dirty="0">
                <a:solidFill>
                  <a:schemeClr val="bg1"/>
                </a:solidFill>
                <a:latin typeface="Cambria" panose="02040503050406030204" pitchFamily="18" charset="0"/>
              </a:rPr>
              <a:t>Карбонат хэлбэрийн </a:t>
            </a:r>
            <a:r>
              <a:rPr lang="mn-MN" sz="1200" dirty="0" smtClean="0">
                <a:solidFill>
                  <a:schemeClr val="bg1"/>
                </a:solidFill>
                <a:latin typeface="Cambria" panose="02040503050406030204" pitchFamily="18" charset="0"/>
              </a:rPr>
              <a:t>нүүрстөрөгч</a:t>
            </a:r>
            <a:endParaRPr lang="en-AU" sz="1200" dirty="0" smtClean="0">
              <a:solidFill>
                <a:schemeClr val="bg1"/>
              </a:solidFill>
              <a:latin typeface="Cambria" panose="02040503050406030204" pitchFamily="18" charset="0"/>
            </a:endParaRPr>
          </a:p>
          <a:p>
            <a:pPr marL="171450" indent="-171450" algn="just">
              <a:buFont typeface="Arial" panose="020B0604020202020204" pitchFamily="34" charset="0"/>
              <a:buChar char="•"/>
            </a:pPr>
            <a:r>
              <a:rPr lang="mn-MN" sz="1200" dirty="0">
                <a:solidFill>
                  <a:schemeClr val="bg1"/>
                </a:solidFill>
                <a:latin typeface="Cambria" panose="02040503050406030204" pitchFamily="18" charset="0"/>
              </a:rPr>
              <a:t>Үнсэн дэх элементийн шинжилгээ </a:t>
            </a:r>
            <a:r>
              <a:rPr lang="en-US" sz="1200" dirty="0">
                <a:solidFill>
                  <a:schemeClr val="bg1"/>
                </a:solidFill>
                <a:latin typeface="Cambria" panose="02040503050406030204" pitchFamily="18" charset="0"/>
              </a:rPr>
              <a:t>(</a:t>
            </a:r>
            <a:r>
              <a:rPr lang="mn-MN" sz="1200" dirty="0">
                <a:solidFill>
                  <a:schemeClr val="bg1"/>
                </a:solidFill>
                <a:latin typeface="Cambria" panose="02040503050406030204" pitchFamily="18" charset="0"/>
              </a:rPr>
              <a:t>Оксидууд</a:t>
            </a:r>
            <a:r>
              <a:rPr lang="en-US" sz="1200" dirty="0" smtClean="0">
                <a:solidFill>
                  <a:schemeClr val="bg1"/>
                </a:solidFill>
                <a:latin typeface="Cambria" panose="02040503050406030204" pitchFamily="18" charset="0"/>
              </a:rPr>
              <a:t>)</a:t>
            </a:r>
          </a:p>
          <a:p>
            <a:pPr marL="171450" indent="-171450" algn="just">
              <a:buFont typeface="Arial" panose="020B0604020202020204" pitchFamily="34" charset="0"/>
              <a:buChar char="•"/>
            </a:pPr>
            <a:r>
              <a:rPr lang="mn-MN" sz="1200" dirty="0">
                <a:solidFill>
                  <a:schemeClr val="bg1"/>
                </a:solidFill>
                <a:latin typeface="Cambria" panose="02040503050406030204" pitchFamily="18" charset="0"/>
              </a:rPr>
              <a:t>Нүүрсэн дэх ул мөрийн түвшний </a:t>
            </a:r>
            <a:r>
              <a:rPr lang="mn-MN" sz="1200" dirty="0" smtClean="0">
                <a:solidFill>
                  <a:schemeClr val="bg1"/>
                </a:solidFill>
                <a:latin typeface="Cambria" panose="02040503050406030204" pitchFamily="18" charset="0"/>
              </a:rPr>
              <a:t>элементүүд</a:t>
            </a:r>
          </a:p>
          <a:p>
            <a:pPr marL="171450" indent="-171450" algn="just">
              <a:buFont typeface="Arial" panose="020B0604020202020204" pitchFamily="34" charset="0"/>
              <a:buChar char="•"/>
            </a:pPr>
            <a:r>
              <a:rPr lang="mn-MN" sz="1200" dirty="0">
                <a:solidFill>
                  <a:schemeClr val="bg1"/>
                </a:solidFill>
                <a:latin typeface="Cambria" panose="02040503050406030204" pitchFamily="18" charset="0"/>
              </a:rPr>
              <a:t>Бүхэллэгийн нягт</a:t>
            </a:r>
            <a:endParaRPr lang="en-US" sz="1200" dirty="0">
              <a:solidFill>
                <a:schemeClr val="bg1"/>
              </a:solidFill>
              <a:latin typeface="Cambria" panose="02040503050406030204" pitchFamily="18" charset="0"/>
            </a:endParaRPr>
          </a:p>
          <a:p>
            <a:pPr marL="171450" indent="-171450" algn="just">
              <a:buFont typeface="Arial" panose="020B0604020202020204" pitchFamily="34" charset="0"/>
              <a:buChar char="•"/>
            </a:pPr>
            <a:r>
              <a:rPr lang="en-AU" sz="1200" dirty="0">
                <a:solidFill>
                  <a:schemeClr val="bg1"/>
                </a:solidFill>
                <a:latin typeface="Cambria" panose="02040503050406030204" pitchFamily="18" charset="0"/>
              </a:rPr>
              <a:t> </a:t>
            </a:r>
            <a:r>
              <a:rPr lang="mn-MN" sz="1200" dirty="0" smtClean="0">
                <a:solidFill>
                  <a:schemeClr val="bg1"/>
                </a:solidFill>
                <a:latin typeface="Cambria" panose="02040503050406030204" pitchFamily="18" charset="0"/>
              </a:rPr>
              <a:t>Харьцангуй </a:t>
            </a:r>
            <a:r>
              <a:rPr lang="mn-MN" sz="1200" dirty="0">
                <a:solidFill>
                  <a:schemeClr val="bg1"/>
                </a:solidFill>
                <a:latin typeface="Cambria" panose="02040503050406030204" pitchFamily="18" charset="0"/>
              </a:rPr>
              <a:t>бодит </a:t>
            </a:r>
            <a:r>
              <a:rPr lang="mn-MN" sz="1200" dirty="0" smtClean="0">
                <a:solidFill>
                  <a:schemeClr val="bg1"/>
                </a:solidFill>
                <a:latin typeface="Cambria" panose="02040503050406030204" pitchFamily="18" charset="0"/>
              </a:rPr>
              <a:t>нягт</a:t>
            </a:r>
            <a:endParaRPr lang="en-US" sz="1200" dirty="0">
              <a:solidFill>
                <a:schemeClr val="bg1"/>
              </a:solidFill>
              <a:latin typeface="Cambria" panose="02040503050406030204" pitchFamily="18" charset="0"/>
            </a:endParaRPr>
          </a:p>
        </p:txBody>
      </p:sp>
      <p:sp>
        <p:nvSpPr>
          <p:cNvPr id="20" name="Callout: Line with Accent Bar 12"/>
          <p:cNvSpPr/>
          <p:nvPr/>
        </p:nvSpPr>
        <p:spPr>
          <a:xfrm>
            <a:off x="390010" y="4648200"/>
            <a:ext cx="1743590" cy="1676400"/>
          </a:xfrm>
          <a:prstGeom prst="accentCallout1">
            <a:avLst>
              <a:gd name="adj1" fmla="val 62963"/>
              <a:gd name="adj2" fmla="val 103959"/>
              <a:gd name="adj3" fmla="val 71814"/>
              <a:gd name="adj4" fmla="val 16920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180000" bIns="0" numCol="1" spcCol="0" rtlCol="0" fromWordArt="0" anchor="ctr" anchorCtr="0" forceAA="0" compatLnSpc="1">
            <a:prstTxWarp prst="textNoShape">
              <a:avLst/>
            </a:prstTxWarp>
            <a:noAutofit/>
          </a:bodyPr>
          <a:lstStyle/>
          <a:p>
            <a:pPr marL="171450" indent="-171450" algn="just">
              <a:buFont typeface="Arial" panose="020B0604020202020204" pitchFamily="34" charset="0"/>
              <a:buChar char="•"/>
            </a:pPr>
            <a:r>
              <a:rPr lang="ru-RU" sz="1200" b="1" dirty="0" smtClean="0">
                <a:solidFill>
                  <a:schemeClr val="bg1"/>
                </a:solidFill>
                <a:latin typeface="Cambria" panose="02040503050406030204" pitchFamily="18" charset="0"/>
              </a:rPr>
              <a:t>Үнсний</a:t>
            </a:r>
            <a:r>
              <a:rPr lang="mn-MN" sz="1200" b="1" dirty="0" smtClean="0">
                <a:solidFill>
                  <a:schemeClr val="bg1"/>
                </a:solidFill>
                <a:latin typeface="Cambria" panose="02040503050406030204" pitchFamily="18" charset="0"/>
              </a:rPr>
              <a:t> </a:t>
            </a:r>
            <a:r>
              <a:rPr lang="ru-RU" sz="1200" b="1" dirty="0" smtClean="0">
                <a:solidFill>
                  <a:schemeClr val="bg1"/>
                </a:solidFill>
                <a:latin typeface="Cambria" panose="02040503050406030204" pitchFamily="18" charset="0"/>
              </a:rPr>
              <a:t>хайл</a:t>
            </a:r>
            <a:r>
              <a:rPr lang="mn-MN" sz="1200" b="1" dirty="0" smtClean="0">
                <a:solidFill>
                  <a:schemeClr val="bg1"/>
                </a:solidFill>
                <a:latin typeface="Cambria" panose="02040503050406030204" pitchFamily="18" charset="0"/>
              </a:rPr>
              <a:t>магжи</a:t>
            </a:r>
            <a:r>
              <a:rPr lang="ru-RU" sz="1200" b="1" dirty="0" smtClean="0">
                <a:solidFill>
                  <a:schemeClr val="bg1"/>
                </a:solidFill>
                <a:latin typeface="Cambria" panose="02040503050406030204" pitchFamily="18" charset="0"/>
              </a:rPr>
              <a:t>х </a:t>
            </a:r>
            <a:r>
              <a:rPr lang="ru-RU" sz="1200" b="1" dirty="0">
                <a:solidFill>
                  <a:schemeClr val="bg1"/>
                </a:solidFill>
                <a:latin typeface="Cambria" panose="02040503050406030204" pitchFamily="18" charset="0"/>
              </a:rPr>
              <a:t>температур (Ангижруулах ба Исэлдүүлэх</a:t>
            </a:r>
            <a:r>
              <a:rPr lang="ru-RU" sz="1200" b="1" dirty="0" smtClean="0">
                <a:solidFill>
                  <a:schemeClr val="bg1"/>
                </a:solidFill>
                <a:latin typeface="Cambria" panose="02040503050406030204" pitchFamily="18" charset="0"/>
              </a:rPr>
              <a:t>)</a:t>
            </a:r>
            <a:endParaRPr lang="en-AU" sz="1200" b="1" dirty="0" smtClean="0">
              <a:solidFill>
                <a:schemeClr val="bg1"/>
              </a:solidFill>
              <a:latin typeface="Cambria" panose="02040503050406030204" pitchFamily="18" charset="0"/>
            </a:endParaRPr>
          </a:p>
          <a:p>
            <a:pPr marL="171450" indent="-171450" algn="just">
              <a:buFont typeface="Arial" panose="020B0604020202020204" pitchFamily="34" charset="0"/>
              <a:buChar char="•"/>
            </a:pPr>
            <a:r>
              <a:rPr lang="mn-MN" sz="1200" b="1" dirty="0">
                <a:solidFill>
                  <a:schemeClr val="bg1"/>
                </a:solidFill>
                <a:latin typeface="Cambria" panose="02040503050406030204" pitchFamily="18" charset="0"/>
              </a:rPr>
              <a:t>Нунтагралтын зэрэг</a:t>
            </a:r>
            <a:endParaRPr lang="en-AU" sz="1200" b="1" dirty="0">
              <a:solidFill>
                <a:schemeClr val="bg1"/>
              </a:solidFill>
              <a:latin typeface="Cambria" panose="02040503050406030204" pitchFamily="18" charset="0"/>
            </a:endParaRPr>
          </a:p>
          <a:p>
            <a:pPr marL="171450" indent="-171450" algn="just">
              <a:buFont typeface="Arial" panose="020B0604020202020204" pitchFamily="34" charset="0"/>
              <a:buChar char="•"/>
            </a:pPr>
            <a:r>
              <a:rPr lang="mn-MN" sz="1200" b="1" dirty="0">
                <a:solidFill>
                  <a:schemeClr val="bg1"/>
                </a:solidFill>
                <a:latin typeface="Cambria" panose="02040503050406030204" pitchFamily="18" charset="0"/>
              </a:rPr>
              <a:t>Элээх </a:t>
            </a:r>
            <a:r>
              <a:rPr lang="mn-MN" sz="1200" b="1" dirty="0" smtClean="0">
                <a:solidFill>
                  <a:schemeClr val="bg1"/>
                </a:solidFill>
                <a:latin typeface="Cambria" panose="02040503050406030204" pitchFamily="18" charset="0"/>
              </a:rPr>
              <a:t>индекс</a:t>
            </a:r>
            <a:endParaRPr lang="en-US" sz="1200" b="1" dirty="0">
              <a:solidFill>
                <a:schemeClr val="bg1"/>
              </a:solidFill>
              <a:latin typeface="Cambria" panose="02040503050406030204" pitchFamily="18" charset="0"/>
            </a:endParaRPr>
          </a:p>
        </p:txBody>
      </p:sp>
      <p:sp>
        <p:nvSpPr>
          <p:cNvPr id="15" name="TextBox 14"/>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latin typeface="Cambria" panose="02040503050406030204" pitchFamily="18" charset="0"/>
              </a:rPr>
              <a:t>ALS CoreViewer</a:t>
            </a:r>
            <a:endParaRPr lang="en-US" dirty="0">
              <a:solidFill>
                <a:schemeClr val="bg1"/>
              </a:solidFill>
              <a:latin typeface="Cambria" panose="02040503050406030204" pitchFamily="18" charset="0"/>
            </a:endParaRPr>
          </a:p>
        </p:txBody>
      </p:sp>
    </p:spTree>
    <p:extLst>
      <p:ext uri="{BB962C8B-B14F-4D97-AF65-F5344CB8AC3E}">
        <p14:creationId xmlns:p14="http://schemas.microsoft.com/office/powerpoint/2010/main" val="33150450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C350384-5605-4F4A-A8BB-5D0F9A8D0FD6}" type="slidenum">
              <a:rPr lang="en-AU" smtClean="0"/>
              <a:pPr/>
              <a:t>8</a:t>
            </a:fld>
            <a:endParaRPr lang="en-AU"/>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990600"/>
            <a:ext cx="4172272" cy="2855168"/>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4"/>
          <a:stretch>
            <a:fillRect/>
          </a:stretch>
        </p:blipFill>
        <p:spPr>
          <a:xfrm>
            <a:off x="4648200" y="990600"/>
            <a:ext cx="4114800" cy="2855168"/>
          </a:xfrm>
          <a:prstGeom prst="rect">
            <a:avLst/>
          </a:prstGeom>
          <a:ln w="9525">
            <a:solidFill>
              <a:schemeClr val="tx1"/>
            </a:solidFill>
            <a:miter lim="800000"/>
            <a:headEnd/>
            <a:tailEnd/>
          </a:ln>
          <a:effectLst>
            <a:outerShdw blurRad="50800" dist="38100" dir="2700000" algn="tl" rotWithShape="0">
              <a:srgbClr val="000000">
                <a:alpha val="43000"/>
              </a:srgbClr>
            </a:outerShdw>
          </a:effectLst>
        </p:spPr>
      </p:pic>
      <p:sp>
        <p:nvSpPr>
          <p:cNvPr id="6" name="Rectangle 5"/>
          <p:cNvSpPr/>
          <p:nvPr/>
        </p:nvSpPr>
        <p:spPr>
          <a:xfrm>
            <a:off x="228600" y="3886200"/>
            <a:ext cx="8610600" cy="2492990"/>
          </a:xfrm>
          <a:prstGeom prst="rect">
            <a:avLst/>
          </a:prstGeom>
        </p:spPr>
        <p:txBody>
          <a:bodyPr wrap="square">
            <a:spAutoFit/>
          </a:bodyPr>
          <a:lstStyle/>
          <a:p>
            <a:pPr marL="285750" indent="-285750" algn="just">
              <a:buFont typeface="Arial" panose="020B0604020202020204" pitchFamily="34" charset="0"/>
              <a:buChar char="•"/>
            </a:pPr>
            <a:r>
              <a:rPr lang="mn-MN" sz="1300" dirty="0" smtClean="0">
                <a:solidFill>
                  <a:schemeClr val="tx2"/>
                </a:solidFill>
                <a:latin typeface="Cambria" pitchFamily="18" charset="0"/>
              </a:rPr>
              <a:t>Ижил төрлийн үйл ажиллагаа явуулдаг бусад лабораториудаас </a:t>
            </a:r>
            <a:r>
              <a:rPr lang="en-AU" sz="1300" dirty="0">
                <a:solidFill>
                  <a:schemeClr val="tx2"/>
                </a:solidFill>
                <a:latin typeface="Cambria" pitchFamily="18" charset="0"/>
              </a:rPr>
              <a:t>ALS </a:t>
            </a:r>
            <a:r>
              <a:rPr lang="mn-MN" sz="1300" dirty="0" smtClean="0">
                <a:solidFill>
                  <a:schemeClr val="tx2"/>
                </a:solidFill>
                <a:latin typeface="Cambria" pitchFamily="18" charset="0"/>
              </a:rPr>
              <a:t>нь </a:t>
            </a:r>
            <a:r>
              <a:rPr lang="en-US" sz="1300" b="1" dirty="0" smtClean="0">
                <a:solidFill>
                  <a:schemeClr val="tx2"/>
                </a:solidFill>
                <a:latin typeface="Cambria" pitchFamily="18" charset="0"/>
              </a:rPr>
              <a:t>Open </a:t>
            </a:r>
            <a:r>
              <a:rPr lang="en-AU" sz="1300" b="1" dirty="0" smtClean="0">
                <a:solidFill>
                  <a:schemeClr val="tx2"/>
                </a:solidFill>
                <a:latin typeface="Cambria" pitchFamily="18" charset="0"/>
              </a:rPr>
              <a:t>L</a:t>
            </a:r>
            <a:r>
              <a:rPr lang="en-US" sz="1300" b="1" dirty="0" err="1" smtClean="0">
                <a:solidFill>
                  <a:schemeClr val="tx2"/>
                </a:solidFill>
                <a:latin typeface="Cambria" pitchFamily="18" charset="0"/>
              </a:rPr>
              <a:t>aboratory</a:t>
            </a:r>
            <a:r>
              <a:rPr lang="en-AU" sz="1300" b="1" baseline="30000" dirty="0" smtClean="0">
                <a:solidFill>
                  <a:schemeClr val="tx2"/>
                </a:solidFill>
                <a:latin typeface="Cambria" panose="02040503050406030204" pitchFamily="18" charset="0"/>
              </a:rPr>
              <a:t>TM</a:t>
            </a:r>
            <a:r>
              <a:rPr lang="en-US" sz="1300" b="1" dirty="0" smtClean="0">
                <a:solidFill>
                  <a:schemeClr val="tx2"/>
                </a:solidFill>
                <a:latin typeface="Cambria" pitchFamily="18" charset="0"/>
              </a:rPr>
              <a:t> </a:t>
            </a:r>
            <a:r>
              <a:rPr lang="en-AU" sz="1300" b="1" dirty="0" smtClean="0">
                <a:solidFill>
                  <a:schemeClr val="tx2"/>
                </a:solidFill>
                <a:latin typeface="Cambria" pitchFamily="18" charset="0"/>
              </a:rPr>
              <a:t>P</a:t>
            </a:r>
            <a:r>
              <a:rPr lang="en-US" sz="1300" b="1" dirty="0" err="1" smtClean="0">
                <a:solidFill>
                  <a:schemeClr val="tx2"/>
                </a:solidFill>
                <a:latin typeface="Cambria" pitchFamily="18" charset="0"/>
              </a:rPr>
              <a:t>olicy</a:t>
            </a:r>
            <a:r>
              <a:rPr lang="en-US" sz="1300" b="1" dirty="0" smtClean="0">
                <a:solidFill>
                  <a:schemeClr val="tx2"/>
                </a:solidFill>
                <a:latin typeface="Cambria" pitchFamily="18" charset="0"/>
              </a:rPr>
              <a:t> </a:t>
            </a:r>
            <a:r>
              <a:rPr lang="mn-MN" sz="1300" dirty="0" smtClean="0">
                <a:solidFill>
                  <a:schemeClr val="tx2"/>
                </a:solidFill>
                <a:latin typeface="Cambria" pitchFamily="18" charset="0"/>
              </a:rPr>
              <a:t>буюу </a:t>
            </a:r>
            <a:r>
              <a:rPr lang="mn-MN" sz="1300" b="1" dirty="0" smtClean="0">
                <a:solidFill>
                  <a:schemeClr val="tx2"/>
                </a:solidFill>
                <a:latin typeface="Cambria" pitchFamily="18" charset="0"/>
              </a:rPr>
              <a:t>Нээлттэй лабораторийн бодлогыг</a:t>
            </a:r>
            <a:r>
              <a:rPr lang="mn-MN" sz="1300" dirty="0" smtClean="0">
                <a:solidFill>
                  <a:schemeClr val="tx2"/>
                </a:solidFill>
                <a:latin typeface="Cambria" pitchFamily="18" charset="0"/>
              </a:rPr>
              <a:t> хэрэгжүүлдэг. Үйлчлүүлэгч хайгуулын болон дээжийн шинжилгээний явцын иж бүрэн мэдээлэлийг хаанаас </a:t>
            </a:r>
            <a:r>
              <a:rPr lang="mn-MN" sz="1300" dirty="0">
                <a:solidFill>
                  <a:schemeClr val="tx2"/>
                </a:solidFill>
                <a:latin typeface="Cambria" pitchFamily="18" charset="0"/>
              </a:rPr>
              <a:t>ч, хэзээ ч </a:t>
            </a:r>
            <a:r>
              <a:rPr lang="mn-MN" sz="1300" dirty="0" smtClean="0">
                <a:solidFill>
                  <a:schemeClr val="tx2"/>
                </a:solidFill>
                <a:latin typeface="Cambria" pitchFamily="18" charset="0"/>
              </a:rPr>
              <a:t>интернетээр онлайн хэлбэрээр </a:t>
            </a:r>
            <a:r>
              <a:rPr lang="mn-MN" sz="1300" dirty="0">
                <a:solidFill>
                  <a:schemeClr val="tx2"/>
                </a:solidFill>
                <a:latin typeface="Cambria" pitchFamily="18" charset="0"/>
              </a:rPr>
              <a:t>хандан үзэх </a:t>
            </a:r>
            <a:r>
              <a:rPr lang="mn-MN" sz="1300" dirty="0" smtClean="0">
                <a:solidFill>
                  <a:schemeClr val="tx2"/>
                </a:solidFill>
                <a:latin typeface="Cambria" pitchFamily="18" charset="0"/>
              </a:rPr>
              <a:t>боломжтой.</a:t>
            </a:r>
            <a:endParaRPr lang="mn-MN" sz="1300" dirty="0">
              <a:solidFill>
                <a:schemeClr val="tx2"/>
              </a:solidFill>
              <a:latin typeface="Cambria" pitchFamily="18" charset="0"/>
            </a:endParaRPr>
          </a:p>
          <a:p>
            <a:pPr marL="285750" indent="-285750" algn="just">
              <a:buFont typeface="Arial" panose="020B0604020202020204" pitchFamily="34" charset="0"/>
              <a:buChar char="•"/>
            </a:pPr>
            <a:r>
              <a:rPr lang="en-US" sz="1300" b="1" dirty="0" smtClean="0">
                <a:solidFill>
                  <a:schemeClr val="tx2"/>
                </a:solidFill>
                <a:latin typeface="Cambria" pitchFamily="18" charset="0"/>
              </a:rPr>
              <a:t>GEMS</a:t>
            </a:r>
            <a:r>
              <a:rPr lang="mn-MN" sz="1300" dirty="0" smtClean="0">
                <a:solidFill>
                  <a:schemeClr val="tx2"/>
                </a:solidFill>
                <a:latin typeface="Cambria" pitchFamily="18" charset="0"/>
              </a:rPr>
              <a:t> </a:t>
            </a:r>
            <a:r>
              <a:rPr lang="en-US" sz="1300" dirty="0">
                <a:solidFill>
                  <a:schemeClr val="tx2"/>
                </a:solidFill>
                <a:latin typeface="Cambria" pitchFamily="18" charset="0"/>
              </a:rPr>
              <a:t>-</a:t>
            </a:r>
            <a:r>
              <a:rPr lang="mn-MN" sz="1300" dirty="0">
                <a:solidFill>
                  <a:schemeClr val="tx2"/>
                </a:solidFill>
                <a:latin typeface="Cambria" pitchFamily="18" charset="0"/>
              </a:rPr>
              <a:t> Эрдэсийн </a:t>
            </a:r>
            <a:r>
              <a:rPr lang="mn-MN" sz="1300" dirty="0" smtClean="0">
                <a:solidFill>
                  <a:schemeClr val="tx2"/>
                </a:solidFill>
                <a:latin typeface="Cambria" pitchFamily="18" charset="0"/>
              </a:rPr>
              <a:t>салбар, </a:t>
            </a:r>
            <a:r>
              <a:rPr lang="en-US" sz="1300" b="1" dirty="0" smtClean="0">
                <a:solidFill>
                  <a:schemeClr val="tx2"/>
                </a:solidFill>
                <a:latin typeface="Cambria" pitchFamily="18" charset="0"/>
              </a:rPr>
              <a:t>Coal8</a:t>
            </a:r>
            <a:r>
              <a:rPr lang="mn-MN" sz="1300" dirty="0" smtClean="0">
                <a:solidFill>
                  <a:schemeClr val="tx2"/>
                </a:solidFill>
                <a:latin typeface="Cambria" pitchFamily="18" charset="0"/>
              </a:rPr>
              <a:t> </a:t>
            </a:r>
            <a:r>
              <a:rPr lang="en-US" sz="1300" dirty="0">
                <a:solidFill>
                  <a:schemeClr val="tx2"/>
                </a:solidFill>
                <a:latin typeface="Cambria" pitchFamily="18" charset="0"/>
              </a:rPr>
              <a:t>-</a:t>
            </a:r>
            <a:r>
              <a:rPr lang="mn-MN" sz="1300" dirty="0">
                <a:solidFill>
                  <a:schemeClr val="tx2"/>
                </a:solidFill>
                <a:latin typeface="Cambria" pitchFamily="18" charset="0"/>
              </a:rPr>
              <a:t> </a:t>
            </a:r>
            <a:r>
              <a:rPr lang="mn-MN" sz="1300" dirty="0" smtClean="0">
                <a:solidFill>
                  <a:schemeClr val="tx2"/>
                </a:solidFill>
                <a:latin typeface="Cambria" pitchFamily="18" charset="0"/>
              </a:rPr>
              <a:t>Эрчим </a:t>
            </a:r>
            <a:r>
              <a:rPr lang="mn-MN" sz="1300" dirty="0">
                <a:solidFill>
                  <a:schemeClr val="tx2"/>
                </a:solidFill>
                <a:latin typeface="Cambria" pitchFamily="18" charset="0"/>
              </a:rPr>
              <a:t>хүчний </a:t>
            </a:r>
            <a:r>
              <a:rPr lang="mn-MN" sz="1300" dirty="0" smtClean="0">
                <a:solidFill>
                  <a:schemeClr val="tx2"/>
                </a:solidFill>
                <a:latin typeface="Cambria" pitchFamily="18" charset="0"/>
              </a:rPr>
              <a:t>нүүрсний салбар дахь дэвшилтэт системтэй программууд нь хайгуулын төслийн тухай мэдээлэл авах, шинжилгээг эхлүүлэх, дээжийг өөр хооронд нь хольж солихгүйгээр дахин давтагдахгүй тоогоор дугаарлах, дээжийг хаяглах, бүртгэх, дээжийн баркодыг унших</a:t>
            </a:r>
            <a:r>
              <a:rPr lang="mn-MN" sz="1300" dirty="0">
                <a:solidFill>
                  <a:schemeClr val="tx2"/>
                </a:solidFill>
                <a:latin typeface="Cambria" pitchFamily="18" charset="0"/>
              </a:rPr>
              <a:t>, гарын алдаа гарахаас сэргийлэх, </a:t>
            </a:r>
            <a:r>
              <a:rPr lang="mn-MN" sz="1300" dirty="0" smtClean="0">
                <a:solidFill>
                  <a:schemeClr val="tx2"/>
                </a:solidFill>
                <a:latin typeface="Cambria" pitchFamily="18" charset="0"/>
              </a:rPr>
              <a:t>дээжийг агуулахад хадгалах, мөн шинжилгээний үр дүнгийн явцыг хянах, мэдээлэл авах зэрэг </a:t>
            </a:r>
            <a:r>
              <a:rPr lang="mn-MN" sz="1300" b="1" dirty="0" smtClean="0">
                <a:solidFill>
                  <a:schemeClr val="tx2"/>
                </a:solidFill>
                <a:latin typeface="Cambria" pitchFamily="18" charset="0"/>
              </a:rPr>
              <a:t>иж бүрэн үйлчилгээг олгодог</a:t>
            </a:r>
            <a:r>
              <a:rPr lang="mn-MN" sz="1300" dirty="0" smtClean="0">
                <a:solidFill>
                  <a:schemeClr val="tx2"/>
                </a:solidFill>
                <a:latin typeface="Cambria" pitchFamily="18" charset="0"/>
              </a:rPr>
              <a:t>.  </a:t>
            </a:r>
          </a:p>
          <a:p>
            <a:pPr marL="285750" indent="-285750" algn="just">
              <a:buFont typeface="Arial" panose="020B0604020202020204" pitchFamily="34" charset="0"/>
              <a:buChar char="•"/>
            </a:pPr>
            <a:r>
              <a:rPr lang="mn-MN" sz="1300" dirty="0" smtClean="0">
                <a:solidFill>
                  <a:schemeClr val="tx2"/>
                </a:solidFill>
                <a:latin typeface="Cambria" pitchFamily="18" charset="0"/>
              </a:rPr>
              <a:t>Тус программуудын тусламжтайгаар хяналтын дээж, стандарт дээж, бланк дээж болон зэрэгцээ шинжилгээний үр дүнгүүдийн зөвшөөрөгдөх зөрүүг хянах гэх мэт чанарын хяналтыг хийх боломжтой. </a:t>
            </a:r>
          </a:p>
          <a:p>
            <a:pPr algn="just"/>
            <a:r>
              <a:rPr lang="mn-MN" sz="1300" b="1" dirty="0" smtClean="0">
                <a:solidFill>
                  <a:schemeClr val="tx2"/>
                </a:solidFill>
                <a:latin typeface="Cambria" pitchFamily="18" charset="0"/>
              </a:rPr>
              <a:t>Та АЛС-ийн аль ч салбарт хүсэлтээ гаргаж </a:t>
            </a:r>
            <a:r>
              <a:rPr lang="en-US" sz="1300" b="1" dirty="0" smtClean="0">
                <a:solidFill>
                  <a:schemeClr val="tx2"/>
                </a:solidFill>
                <a:latin typeface="Cambria" pitchFamily="18" charset="0"/>
              </a:rPr>
              <a:t>GEMS</a:t>
            </a:r>
            <a:r>
              <a:rPr lang="mn-MN" sz="1300" dirty="0" smtClean="0">
                <a:solidFill>
                  <a:schemeClr val="tx2"/>
                </a:solidFill>
                <a:latin typeface="Cambria" pitchFamily="18" charset="0"/>
              </a:rPr>
              <a:t> </a:t>
            </a:r>
            <a:r>
              <a:rPr lang="mn-MN" sz="1300" b="1" dirty="0" smtClean="0">
                <a:solidFill>
                  <a:schemeClr val="tx2"/>
                </a:solidFill>
                <a:latin typeface="Cambria" pitchFamily="18" charset="0"/>
              </a:rPr>
              <a:t>ба</a:t>
            </a:r>
            <a:r>
              <a:rPr lang="mn-MN" sz="1300" dirty="0" smtClean="0">
                <a:solidFill>
                  <a:schemeClr val="tx2"/>
                </a:solidFill>
                <a:latin typeface="Cambria" pitchFamily="18" charset="0"/>
              </a:rPr>
              <a:t> </a:t>
            </a:r>
            <a:r>
              <a:rPr lang="en-US" sz="1300" b="1" dirty="0" smtClean="0">
                <a:solidFill>
                  <a:schemeClr val="tx2"/>
                </a:solidFill>
                <a:latin typeface="Cambria" pitchFamily="18" charset="0"/>
              </a:rPr>
              <a:t>Coal8</a:t>
            </a:r>
            <a:r>
              <a:rPr lang="mn-MN" sz="1300" b="1" dirty="0" smtClean="0">
                <a:solidFill>
                  <a:schemeClr val="tx2"/>
                </a:solidFill>
                <a:latin typeface="Cambria" pitchFamily="18" charset="0"/>
              </a:rPr>
              <a:t> программуудад дэлхийн аль ч өнцгөөс бүртгүүлж дээжийн шинжилгээний явцыг хянах боломжтой.</a:t>
            </a:r>
            <a:endParaRPr lang="en-US" sz="1300" dirty="0">
              <a:solidFill>
                <a:schemeClr val="tx2"/>
              </a:solidFill>
              <a:latin typeface="Cambria" pitchFamily="18" charset="0"/>
            </a:endParaRPr>
          </a:p>
        </p:txBody>
      </p:sp>
      <p:sp>
        <p:nvSpPr>
          <p:cNvPr id="7" name="Title 4"/>
          <p:cNvSpPr>
            <a:spLocks noGrp="1"/>
          </p:cNvSpPr>
          <p:nvPr>
            <p:ph type="title"/>
          </p:nvPr>
        </p:nvSpPr>
        <p:spPr>
          <a:xfrm>
            <a:off x="323528" y="332657"/>
            <a:ext cx="7438195" cy="432048"/>
          </a:xfrm>
        </p:spPr>
        <p:txBody>
          <a:bodyPr/>
          <a:lstStyle/>
          <a:p>
            <a:r>
              <a:rPr lang="en-AU" sz="2800" dirty="0" smtClean="0"/>
              <a:t>ALS </a:t>
            </a:r>
            <a:r>
              <a:rPr lang="en-US" sz="2800" dirty="0" smtClean="0"/>
              <a:t>GEMS</a:t>
            </a:r>
            <a:r>
              <a:rPr lang="mn-MN" sz="2800" dirty="0" smtClean="0"/>
              <a:t> </a:t>
            </a:r>
            <a:r>
              <a:rPr lang="mn-MN" sz="2800" dirty="0"/>
              <a:t>ба </a:t>
            </a:r>
            <a:r>
              <a:rPr lang="en-US" sz="2800" dirty="0"/>
              <a:t>Coal8</a:t>
            </a:r>
            <a:r>
              <a:rPr lang="mn-MN" sz="2800" dirty="0"/>
              <a:t> </a:t>
            </a:r>
            <a:r>
              <a:rPr lang="mn-MN" sz="2800" dirty="0" smtClean="0"/>
              <a:t>программууд</a:t>
            </a:r>
            <a:endParaRPr lang="en-US" sz="2800" dirty="0"/>
          </a:p>
        </p:txBody>
      </p:sp>
      <p:sp>
        <p:nvSpPr>
          <p:cNvPr id="8" name="TextBox 7"/>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latin typeface="Cambria" panose="02040503050406030204" pitchFamily="18" charset="0"/>
              </a:rPr>
              <a:t>ALS CoreViewer</a:t>
            </a:r>
            <a:endParaRPr lang="en-US" dirty="0">
              <a:solidFill>
                <a:schemeClr val="bg1"/>
              </a:solidFill>
              <a:latin typeface="Cambria" panose="02040503050406030204" pitchFamily="18" charset="0"/>
            </a:endParaRPr>
          </a:p>
        </p:txBody>
      </p:sp>
    </p:spTree>
    <p:extLst>
      <p:ext uri="{BB962C8B-B14F-4D97-AF65-F5344CB8AC3E}">
        <p14:creationId xmlns:p14="http://schemas.microsoft.com/office/powerpoint/2010/main" val="39427396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1206" y="914400"/>
            <a:ext cx="8547994" cy="5632311"/>
          </a:xfrm>
          <a:prstGeom prst="rect">
            <a:avLst/>
          </a:prstGeom>
          <a:noFill/>
        </p:spPr>
        <p:txBody>
          <a:bodyPr wrap="square" rtlCol="0">
            <a:spAutoFit/>
          </a:bodyPr>
          <a:lstStyle/>
          <a:p>
            <a:pPr marL="342900" indent="-342900" algn="just">
              <a:buFont typeface="Arial" pitchFamily="34" charset="0"/>
              <a:buChar char="•"/>
            </a:pPr>
            <a:r>
              <a:rPr lang="en-US" sz="2400" dirty="0" err="1" smtClean="0">
                <a:solidFill>
                  <a:schemeClr val="tx2"/>
                </a:solidFill>
                <a:latin typeface="Cambria" panose="02040503050406030204" pitchFamily="18" charset="0"/>
              </a:rPr>
              <a:t>CoreViewer</a:t>
            </a:r>
            <a:r>
              <a:rPr lang="en-US" sz="2400" baseline="30000" dirty="0" err="1" smtClean="0">
                <a:solidFill>
                  <a:schemeClr val="tx2"/>
                </a:solidFill>
                <a:latin typeface="Cambria" panose="02040503050406030204" pitchFamily="18" charset="0"/>
              </a:rPr>
              <a:t>TM</a:t>
            </a:r>
            <a:r>
              <a:rPr lang="en-US" sz="2400" dirty="0" smtClean="0">
                <a:solidFill>
                  <a:schemeClr val="tx2"/>
                </a:solidFill>
                <a:latin typeface="Cambria" panose="02040503050406030204" pitchFamily="18" charset="0"/>
              </a:rPr>
              <a:t> </a:t>
            </a:r>
            <a:r>
              <a:rPr lang="mn-MN" sz="2400" dirty="0" smtClean="0">
                <a:solidFill>
                  <a:schemeClr val="tx2"/>
                </a:solidFill>
                <a:latin typeface="Cambria" panose="02040503050406030204" pitchFamily="18" charset="0"/>
              </a:rPr>
              <a:t>программыг хэрэглэснээр хаанаас ч, хэзээ ч цооногийн геофизик, спектрийн минералоги ба геохимийн мэдээлэлийн санг ашиглан кернийн дээжийн   зураглалыг харах боломжтой, </a:t>
            </a:r>
            <a:endParaRPr lang="en-US" sz="2400" dirty="0" smtClean="0">
              <a:solidFill>
                <a:schemeClr val="tx2"/>
              </a:solidFill>
              <a:latin typeface="Cambria" panose="02040503050406030204" pitchFamily="18" charset="0"/>
            </a:endParaRPr>
          </a:p>
          <a:p>
            <a:pPr marL="342900" indent="-342900" algn="just">
              <a:buFont typeface="Arial" pitchFamily="34" charset="0"/>
              <a:buChar char="•"/>
            </a:pPr>
            <a:r>
              <a:rPr lang="mn-MN" sz="2400" dirty="0" smtClean="0">
                <a:solidFill>
                  <a:schemeClr val="tx2"/>
                </a:solidFill>
                <a:latin typeface="Cambria" panose="02040503050406030204" pitchFamily="18" charset="0"/>
              </a:rPr>
              <a:t>Үйлчлүүлэгчийн хувьд онцгой ач холбогдолтой программ хангамж, </a:t>
            </a:r>
            <a:endParaRPr lang="en-US" sz="2400" dirty="0">
              <a:solidFill>
                <a:schemeClr val="tx2"/>
              </a:solidFill>
              <a:latin typeface="Cambria" panose="02040503050406030204" pitchFamily="18" charset="0"/>
            </a:endParaRPr>
          </a:p>
          <a:p>
            <a:pPr marL="342900" indent="-342900" algn="just">
              <a:buFont typeface="Arial" pitchFamily="34" charset="0"/>
              <a:buChar char="•"/>
            </a:pPr>
            <a:r>
              <a:rPr lang="mn-MN" sz="2400" dirty="0" smtClean="0">
                <a:solidFill>
                  <a:schemeClr val="tx2"/>
                </a:solidFill>
                <a:latin typeface="Cambria" panose="02040503050406030204" pitchFamily="18" charset="0"/>
              </a:rPr>
              <a:t>АЛС </a:t>
            </a:r>
            <a:r>
              <a:rPr lang="en-US" sz="2400" dirty="0" err="1" smtClean="0">
                <a:solidFill>
                  <a:schemeClr val="tx2"/>
                </a:solidFill>
                <a:latin typeface="Cambria" panose="02040503050406030204" pitchFamily="18" charset="0"/>
              </a:rPr>
              <a:t>Webtrieve</a:t>
            </a:r>
            <a:r>
              <a:rPr lang="en-US" sz="2400" dirty="0">
                <a:solidFill>
                  <a:schemeClr val="tx2"/>
                </a:solidFill>
                <a:latin typeface="Cambria" panose="02040503050406030204" pitchFamily="18" charset="0"/>
              </a:rPr>
              <a:t>™ </a:t>
            </a:r>
            <a:r>
              <a:rPr lang="mn-MN" sz="2400" dirty="0" smtClean="0">
                <a:solidFill>
                  <a:schemeClr val="tx2"/>
                </a:solidFill>
                <a:latin typeface="Cambria" panose="02040503050406030204" pitchFamily="18" charset="0"/>
              </a:rPr>
              <a:t>программд шинжилгээний мэдээлэлийг шифрлэн хамгаалсан байна,</a:t>
            </a:r>
            <a:endParaRPr lang="en-US" sz="2400" dirty="0">
              <a:solidFill>
                <a:schemeClr val="tx2"/>
              </a:solidFill>
              <a:latin typeface="Cambria" panose="02040503050406030204" pitchFamily="18" charset="0"/>
            </a:endParaRPr>
          </a:p>
          <a:p>
            <a:pPr marL="342900" indent="-342900" algn="just">
              <a:buFont typeface="Arial" pitchFamily="34" charset="0"/>
              <a:buChar char="•"/>
            </a:pPr>
            <a:r>
              <a:rPr lang="mn-MN" sz="2400" dirty="0" smtClean="0">
                <a:solidFill>
                  <a:schemeClr val="tx2"/>
                </a:solidFill>
                <a:latin typeface="Cambria" panose="02040503050406030204" pitchFamily="18" charset="0"/>
              </a:rPr>
              <a:t>Геотехникийн ба геологийн материалуудын харилцан нөлөөлийг хянах боломжтой, </a:t>
            </a:r>
            <a:endParaRPr lang="en-US" sz="2400" dirty="0">
              <a:solidFill>
                <a:schemeClr val="tx2"/>
              </a:solidFill>
              <a:latin typeface="Cambria" panose="02040503050406030204" pitchFamily="18" charset="0"/>
            </a:endParaRPr>
          </a:p>
          <a:p>
            <a:pPr marL="342900" indent="-342900" algn="just">
              <a:buFont typeface="Arial" pitchFamily="34" charset="0"/>
              <a:buChar char="•"/>
            </a:pPr>
            <a:r>
              <a:rPr lang="mn-MN" sz="2400" dirty="0" smtClean="0">
                <a:solidFill>
                  <a:schemeClr val="tx2"/>
                </a:solidFill>
                <a:latin typeface="Cambria" panose="02040503050406030204" pitchFamily="18" charset="0"/>
              </a:rPr>
              <a:t>Микрогеологийн материалуудын орон зайн ба параллакс дүрслэлийг тодорхойлно, </a:t>
            </a:r>
            <a:endParaRPr lang="en-US" sz="2400" dirty="0">
              <a:solidFill>
                <a:schemeClr val="tx2"/>
              </a:solidFill>
              <a:latin typeface="Cambria" panose="02040503050406030204" pitchFamily="18" charset="0"/>
            </a:endParaRPr>
          </a:p>
          <a:p>
            <a:pPr marL="342900" indent="-342900" algn="just">
              <a:buFont typeface="Arial" pitchFamily="34" charset="0"/>
              <a:buChar char="•"/>
            </a:pPr>
            <a:r>
              <a:rPr lang="mn-MN" sz="2400" dirty="0" smtClean="0">
                <a:solidFill>
                  <a:schemeClr val="tx2"/>
                </a:solidFill>
                <a:latin typeface="Cambria" panose="02040503050406030204" pitchFamily="18" charset="0"/>
              </a:rPr>
              <a:t>Геохимийн тал дээр үүссэн асуудлыг магадлана, </a:t>
            </a:r>
            <a:endParaRPr lang="en-US" sz="2400" dirty="0">
              <a:solidFill>
                <a:schemeClr val="tx2"/>
              </a:solidFill>
              <a:latin typeface="Cambria" panose="02040503050406030204" pitchFamily="18" charset="0"/>
            </a:endParaRPr>
          </a:p>
          <a:p>
            <a:pPr marL="342900" indent="-342900" algn="just">
              <a:buFont typeface="Arial" pitchFamily="34" charset="0"/>
              <a:buChar char="•"/>
            </a:pPr>
            <a:r>
              <a:rPr lang="mn-MN" sz="2400" dirty="0" smtClean="0">
                <a:solidFill>
                  <a:schemeClr val="tx2"/>
                </a:solidFill>
                <a:latin typeface="Cambria" panose="02040503050406030204" pitchFamily="18" charset="0"/>
              </a:rPr>
              <a:t>Геологийн тухай мэдээлэлийг уншиж тайлахад хялбар болгоно. </a:t>
            </a:r>
            <a:endParaRPr lang="en-US" sz="2400" dirty="0">
              <a:solidFill>
                <a:schemeClr val="tx2"/>
              </a:solidFill>
              <a:latin typeface="Cambria" panose="02040503050406030204" pitchFamily="18" charset="0"/>
            </a:endParaRPr>
          </a:p>
        </p:txBody>
      </p:sp>
      <p:sp>
        <p:nvSpPr>
          <p:cNvPr id="5" name="Title 4"/>
          <p:cNvSpPr>
            <a:spLocks noGrp="1"/>
          </p:cNvSpPr>
          <p:nvPr>
            <p:ph type="title"/>
          </p:nvPr>
        </p:nvSpPr>
        <p:spPr/>
        <p:txBody>
          <a:bodyPr/>
          <a:lstStyle/>
          <a:p>
            <a:r>
              <a:rPr lang="en-US" dirty="0"/>
              <a:t>CoreViewer</a:t>
            </a:r>
            <a:r>
              <a:rPr lang="en-US" baseline="30000" dirty="0"/>
              <a:t>TM</a:t>
            </a:r>
            <a:endParaRPr lang="en-US" dirty="0"/>
          </a:p>
        </p:txBody>
      </p:sp>
      <p:sp>
        <p:nvSpPr>
          <p:cNvPr id="7" name="TextBox 6"/>
          <p:cNvSpPr txBox="1"/>
          <p:nvPr/>
        </p:nvSpPr>
        <p:spPr>
          <a:xfrm>
            <a:off x="3200399" y="6412468"/>
            <a:ext cx="4419601" cy="369332"/>
          </a:xfrm>
          <a:prstGeom prst="rect">
            <a:avLst/>
          </a:prstGeom>
          <a:noFill/>
        </p:spPr>
        <p:txBody>
          <a:bodyPr wrap="square" rtlCol="0">
            <a:spAutoFit/>
          </a:bodyPr>
          <a:lstStyle/>
          <a:p>
            <a:r>
              <a:rPr lang="en-US" dirty="0" smtClean="0">
                <a:solidFill>
                  <a:schemeClr val="bg1"/>
                </a:solidFill>
              </a:rPr>
              <a:t>ALS </a:t>
            </a:r>
            <a:r>
              <a:rPr lang="en-US" dirty="0" smtClean="0">
                <a:solidFill>
                  <a:schemeClr val="bg1"/>
                </a:solidFill>
                <a:latin typeface="Cambria" panose="02040503050406030204" pitchFamily="18" charset="0"/>
              </a:rPr>
              <a:t>CoreViewer</a:t>
            </a:r>
            <a:endParaRPr lang="en-US" dirty="0">
              <a:solidFill>
                <a:schemeClr val="bg1"/>
              </a:solidFill>
              <a:latin typeface="Cambria" panose="02040503050406030204" pitchFamily="18" charset="0"/>
            </a:endParaRPr>
          </a:p>
        </p:txBody>
      </p:sp>
      <p:sp>
        <p:nvSpPr>
          <p:cNvPr id="6" name="Slide Number Placeholder 5"/>
          <p:cNvSpPr>
            <a:spLocks noGrp="1"/>
          </p:cNvSpPr>
          <p:nvPr>
            <p:ph type="sldNum" sz="quarter" idx="12"/>
          </p:nvPr>
        </p:nvSpPr>
        <p:spPr/>
        <p:txBody>
          <a:bodyPr/>
          <a:lstStyle/>
          <a:p>
            <a:fld id="{CC350384-5605-4F4A-A8BB-5D0F9A8D0FD6}" type="slidenum">
              <a:rPr lang="en-AU" smtClean="0"/>
              <a:pPr/>
              <a:t>9</a:t>
            </a:fld>
            <a:endParaRPr lang="en-AU"/>
          </a:p>
        </p:txBody>
      </p:sp>
    </p:spTree>
    <p:extLst>
      <p:ext uri="{BB962C8B-B14F-4D97-AF65-F5344CB8AC3E}">
        <p14:creationId xmlns:p14="http://schemas.microsoft.com/office/powerpoint/2010/main" val="103978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ALS Minerals - Geochemist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FFFE37FDEE20B42AB7A0F006F881E54" ma:contentTypeVersion="0" ma:contentTypeDescription="Create a new document." ma:contentTypeScope="" ma:versionID="90e0fffe8c936b8ea67d9c6473d74941">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1B5F02-63B7-46E9-871C-73D20ACA04DA}">
  <ds:schemaRefs>
    <ds:schemaRef ds:uri="http://schemas.microsoft.com/sharepoint/v3/contenttype/forms"/>
  </ds:schemaRefs>
</ds:datastoreItem>
</file>

<file path=customXml/itemProps2.xml><?xml version="1.0" encoding="utf-8"?>
<ds:datastoreItem xmlns:ds="http://schemas.openxmlformats.org/officeDocument/2006/customXml" ds:itemID="{03F0EBF7-ED60-4316-AFB0-DC61AAAF0B1B}">
  <ds:schemaRefs>
    <ds:schemaRef ds:uri="http://schemas.openxmlformats.org/package/2006/metadata/core-properties"/>
    <ds:schemaRef ds:uri="http://schemas.microsoft.com/office/infopath/2007/PartnerControls"/>
    <ds:schemaRef ds:uri="http://www.w3.org/XML/1998/namespace"/>
    <ds:schemaRef ds:uri="http://purl.org/dc/terms/"/>
    <ds:schemaRef ds:uri="http://schemas.microsoft.com/office/2006/documentManagement/types"/>
    <ds:schemaRef ds:uri="http://purl.org/dc/dcmitype/"/>
    <ds:schemaRef ds:uri="http://purl.org/dc/elements/1.1/"/>
    <ds:schemaRef ds:uri="http://schemas.microsoft.com/office/2006/metadata/properties"/>
  </ds:schemaRefs>
</ds:datastoreItem>
</file>

<file path=customXml/itemProps3.xml><?xml version="1.0" encoding="utf-8"?>
<ds:datastoreItem xmlns:ds="http://schemas.openxmlformats.org/officeDocument/2006/customXml" ds:itemID="{59BA500D-E325-4A88-80F5-E68C5F2EB9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18043</TotalTime>
  <Words>1670</Words>
  <Application>Microsoft Office PowerPoint</Application>
  <PresentationFormat>On-screen Show (4:3)</PresentationFormat>
  <Paragraphs>257</Paragraphs>
  <Slides>29</Slides>
  <Notes>16</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Cambria</vt:lpstr>
      <vt:lpstr>Lucida Sans</vt:lpstr>
      <vt:lpstr>Wingdings</vt:lpstr>
      <vt:lpstr>ALS Minerals - Geochemistry</vt:lpstr>
      <vt:lpstr>ALS Лабораторийн мэдээлэлийн орчин үеийн систем – GEMS, WebTrieve ба CoreViewerTM</vt:lpstr>
      <vt:lpstr>ALS Limited -ийн тухай товч танилцуулга</vt:lpstr>
      <vt:lpstr>АЛС Групп ХХК-ийн тухай товч танилцуулга</vt:lpstr>
      <vt:lpstr>Геохимийн салбар - Дээж бэлтгэл</vt:lpstr>
      <vt:lpstr>Геохимийн салбар - Хайгуулын ба хүдрийн түвшин дэх алт ба  мөнгөний шинжилгээ</vt:lpstr>
      <vt:lpstr>Геохимийн салбар - Хайгуулын ба хүдрийн түвшин дэх олон-элемент болон ислийн шинжилгээ</vt:lpstr>
      <vt:lpstr>Нүүрсний салбар – Дээж бэлтгэл болон шинжилгээ</vt:lpstr>
      <vt:lpstr>ALS GEMS ба Coal8 программууд</vt:lpstr>
      <vt:lpstr>CoreViewerTM</vt:lpstr>
      <vt:lpstr>Өрмийн Зураглал</vt:lpstr>
      <vt:lpstr>CoreViewerTM</vt:lpstr>
      <vt:lpstr>WebtrieveTM –д хандан нэвтрэх</vt:lpstr>
      <vt:lpstr>WebtrieveTM –д хандан нэвтрэх</vt:lpstr>
      <vt:lpstr>Webtrieve-ээр дамжин харагдах CoreViewerTM дэлгэц</vt:lpstr>
      <vt:lpstr>Webtrieve-ээр дамжин харагдах CoreViewerTM дэлгэц</vt:lpstr>
      <vt:lpstr>Webtrieve-ээр дамжин харагдах CoreViewerTM дэлгэц</vt:lpstr>
      <vt:lpstr>CoreViewerTM дэх кернийн дээжийн хайрцагнууд</vt:lpstr>
      <vt:lpstr>CoreViewerTM дэх кернийн дээжийн хайрцагнууд</vt:lpstr>
      <vt:lpstr>CoreViewerTM дэх кернийн дээжийн хайрцагнууд</vt:lpstr>
      <vt:lpstr>CoreViewerTM дэх кернийн дээжийн хайрцагнууд</vt:lpstr>
      <vt:lpstr>CoreViewerTM график шинжилгээ</vt:lpstr>
      <vt:lpstr>CoreViewerTM график шинжилгээ</vt:lpstr>
      <vt:lpstr>CoreViewerTM график шинжилгээ</vt:lpstr>
      <vt:lpstr>CoreViewerTM график шинжилгээ</vt:lpstr>
      <vt:lpstr>CoreViewerTM график шинжилгээ</vt:lpstr>
      <vt:lpstr>CoreViewerTM график шинжилгээ</vt:lpstr>
      <vt:lpstr>CoreViewerTM график шинжилгээ</vt:lpstr>
      <vt:lpstr>WebtrieveTM мэдээлэл - 3D загвартай зураглал</vt:lpstr>
      <vt:lpstr>PowerPoint Presentation</vt:lpstr>
    </vt:vector>
  </TitlesOfParts>
  <Company>ALS Canada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aysha.parbatani</dc:creator>
  <cp:lastModifiedBy>Irekhjargal Jambal</cp:lastModifiedBy>
  <cp:revision>263</cp:revision>
  <cp:lastPrinted>2017-11-21T13:38:58Z</cp:lastPrinted>
  <dcterms:created xsi:type="dcterms:W3CDTF">2013-04-09T21:02:58Z</dcterms:created>
  <dcterms:modified xsi:type="dcterms:W3CDTF">2017-11-21T13:41:01Z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0x0101007FFFE37FDEE20B42AB7A0F006F881E54</vt:lpwstr>
  </property>
  <property fmtid="{D5CDD505-2E9C-101B-9397-08002B2CF9AE}" pid="3" name="TaxKeyword">
    <vt:lpwstr/>
  </property>
  <property fmtid="{D5CDD505-2E9C-101B-9397-08002B2CF9AE}" pid="4" name="Order">
    <vt:r8>120400</vt:r8>
  </property>
</Properties>
</file>